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Futura" charset="1" panose="020B0502020204020303"/>
      <p:regular r:id="rId22"/>
    </p:embeddedFont>
    <p:embeddedFont>
      <p:font typeface="Futura Italics" charset="1" panose="020B0502020204090303"/>
      <p:regular r:id="rId23"/>
    </p:embeddedFont>
    <p:embeddedFont>
      <p:font typeface="Kollektif Bold" charset="1" panose="020B0604020101010102"/>
      <p:regular r:id="rId24"/>
    </p:embeddedFont>
    <p:embeddedFont>
      <p:font typeface="Kollektif" charset="1" panose="020B0604020101010102"/>
      <p:regular r:id="rId25"/>
    </p:embeddedFont>
    <p:embeddedFont>
      <p:font typeface="Arimo Bold" charset="1" panose="020B0704020202020204"/>
      <p:regular r:id="rId26"/>
    </p:embeddedFont>
    <p:embeddedFont>
      <p:font typeface="Kollektif Bold Italics" charset="1" panose="020B0604020101010102"/>
      <p:regular r:id="rId27"/>
    </p:embeddedFont>
    <p:embeddedFont>
      <p:font typeface="Futura Bold" charset="1" panose="020B07020202040202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8.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8.pn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40.png" Type="http://schemas.openxmlformats.org/officeDocument/2006/relationships/image"/><Relationship Id="rId6" Target="../media/image41.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2.pn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9.jpe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26.png" Type="http://schemas.openxmlformats.org/officeDocument/2006/relationships/image"/><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AE0"/>
        </a:solidFill>
      </p:bgPr>
    </p:bg>
    <p:spTree>
      <p:nvGrpSpPr>
        <p:cNvPr id="1" name=""/>
        <p:cNvGrpSpPr/>
        <p:nvPr/>
      </p:nvGrpSpPr>
      <p:grpSpPr>
        <a:xfrm>
          <a:off x="0" y="0"/>
          <a:ext cx="0" cy="0"/>
          <a:chOff x="0" y="0"/>
          <a:chExt cx="0" cy="0"/>
        </a:xfrm>
      </p:grpSpPr>
      <p:grpSp>
        <p:nvGrpSpPr>
          <p:cNvPr name="Group 2" id="2"/>
          <p:cNvGrpSpPr/>
          <p:nvPr/>
        </p:nvGrpSpPr>
        <p:grpSpPr>
          <a:xfrm rot="0">
            <a:off x="11538000" y="4910930"/>
            <a:ext cx="3226885" cy="322688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652606" y="652106"/>
            <a:ext cx="8982788" cy="898278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795919" y="744035"/>
            <a:ext cx="4309201" cy="818450"/>
            <a:chOff x="0" y="0"/>
            <a:chExt cx="1134934" cy="215559"/>
          </a:xfrm>
        </p:grpSpPr>
        <p:sp>
          <p:nvSpPr>
            <p:cNvPr name="Freeform 9" id="9"/>
            <p:cNvSpPr/>
            <p:nvPr/>
          </p:nvSpPr>
          <p:spPr>
            <a:xfrm flipH="false" flipV="false" rot="0">
              <a:off x="0" y="0"/>
              <a:ext cx="1134934" cy="215559"/>
            </a:xfrm>
            <a:custGeom>
              <a:avLst/>
              <a:gdLst/>
              <a:ahLst/>
              <a:cxnLst/>
              <a:rect r="r" b="b" t="t" l="l"/>
              <a:pathLst>
                <a:path h="215559" w="1134934">
                  <a:moveTo>
                    <a:pt x="89830" y="0"/>
                  </a:moveTo>
                  <a:lnTo>
                    <a:pt x="1045104" y="0"/>
                  </a:lnTo>
                  <a:cubicBezTo>
                    <a:pt x="1068928" y="0"/>
                    <a:pt x="1091777" y="9464"/>
                    <a:pt x="1108623" y="26311"/>
                  </a:cubicBezTo>
                  <a:cubicBezTo>
                    <a:pt x="1125469" y="43157"/>
                    <a:pt x="1134934" y="66006"/>
                    <a:pt x="1134934" y="89830"/>
                  </a:cubicBezTo>
                  <a:lnTo>
                    <a:pt x="1134934" y="125729"/>
                  </a:lnTo>
                  <a:cubicBezTo>
                    <a:pt x="1134934" y="149553"/>
                    <a:pt x="1125469" y="172402"/>
                    <a:pt x="1108623" y="189248"/>
                  </a:cubicBezTo>
                  <a:cubicBezTo>
                    <a:pt x="1091777" y="206095"/>
                    <a:pt x="1068928" y="215559"/>
                    <a:pt x="1045104" y="215559"/>
                  </a:cubicBezTo>
                  <a:lnTo>
                    <a:pt x="89830" y="215559"/>
                  </a:lnTo>
                  <a:cubicBezTo>
                    <a:pt x="66006" y="215559"/>
                    <a:pt x="43157" y="206095"/>
                    <a:pt x="26311" y="189248"/>
                  </a:cubicBezTo>
                  <a:cubicBezTo>
                    <a:pt x="9464" y="172402"/>
                    <a:pt x="0" y="149553"/>
                    <a:pt x="0" y="125729"/>
                  </a:cubicBezTo>
                  <a:lnTo>
                    <a:pt x="0" y="89830"/>
                  </a:lnTo>
                  <a:cubicBezTo>
                    <a:pt x="0" y="66006"/>
                    <a:pt x="9464" y="43157"/>
                    <a:pt x="26311" y="26311"/>
                  </a:cubicBezTo>
                  <a:cubicBezTo>
                    <a:pt x="43157" y="9464"/>
                    <a:pt x="66006" y="0"/>
                    <a:pt x="89830" y="0"/>
                  </a:cubicBezTo>
                  <a:close/>
                </a:path>
              </a:pathLst>
            </a:custGeom>
            <a:solidFill>
              <a:srgbClr val="A9B388"/>
            </a:solidFill>
          </p:spPr>
        </p:sp>
        <p:sp>
          <p:nvSpPr>
            <p:cNvPr name="TextBox 10" id="10"/>
            <p:cNvSpPr txBox="true"/>
            <p:nvPr/>
          </p:nvSpPr>
          <p:spPr>
            <a:xfrm>
              <a:off x="0" y="-133350"/>
              <a:ext cx="1134934" cy="348909"/>
            </a:xfrm>
            <a:prstGeom prst="rect">
              <a:avLst/>
            </a:prstGeom>
          </p:spPr>
          <p:txBody>
            <a:bodyPr anchor="ctr" rtlCol="false" tIns="50800" lIns="50800" bIns="50800" rIns="50800"/>
            <a:lstStyle/>
            <a:p>
              <a:pPr algn="ctr">
                <a:lnSpc>
                  <a:spcPts val="4899"/>
                </a:lnSpc>
              </a:pPr>
              <a:r>
                <a:rPr lang="en-US" sz="3499">
                  <a:solidFill>
                    <a:srgbClr val="FFFFFF"/>
                  </a:solidFill>
                  <a:latin typeface="Futura"/>
                </a:rPr>
                <a:t>16 Mai, 2024</a:t>
              </a:r>
            </a:p>
          </p:txBody>
        </p:sp>
      </p:grpSp>
      <p:grpSp>
        <p:nvGrpSpPr>
          <p:cNvPr name="Group 11" id="11"/>
          <p:cNvGrpSpPr/>
          <p:nvPr/>
        </p:nvGrpSpPr>
        <p:grpSpPr>
          <a:xfrm rot="0">
            <a:off x="12542234" y="8816554"/>
            <a:ext cx="5402361" cy="818450"/>
            <a:chOff x="0" y="0"/>
            <a:chExt cx="1422844" cy="215559"/>
          </a:xfrm>
        </p:grpSpPr>
        <p:sp>
          <p:nvSpPr>
            <p:cNvPr name="Freeform 12" id="12"/>
            <p:cNvSpPr/>
            <p:nvPr/>
          </p:nvSpPr>
          <p:spPr>
            <a:xfrm flipH="false" flipV="false" rot="0">
              <a:off x="0" y="0"/>
              <a:ext cx="1422844" cy="215559"/>
            </a:xfrm>
            <a:custGeom>
              <a:avLst/>
              <a:gdLst/>
              <a:ahLst/>
              <a:cxnLst/>
              <a:rect r="r" b="b" t="t" l="l"/>
              <a:pathLst>
                <a:path h="215559" w="1422844">
                  <a:moveTo>
                    <a:pt x="71653" y="0"/>
                  </a:moveTo>
                  <a:lnTo>
                    <a:pt x="1351191" y="0"/>
                  </a:lnTo>
                  <a:cubicBezTo>
                    <a:pt x="1370194" y="0"/>
                    <a:pt x="1388420" y="7549"/>
                    <a:pt x="1401857" y="20987"/>
                  </a:cubicBezTo>
                  <a:cubicBezTo>
                    <a:pt x="1415295" y="34424"/>
                    <a:pt x="1422844" y="52650"/>
                    <a:pt x="1422844" y="71653"/>
                  </a:cubicBezTo>
                  <a:lnTo>
                    <a:pt x="1422844" y="143906"/>
                  </a:lnTo>
                  <a:cubicBezTo>
                    <a:pt x="1422844" y="183479"/>
                    <a:pt x="1390764" y="215559"/>
                    <a:pt x="1351191" y="215559"/>
                  </a:cubicBezTo>
                  <a:lnTo>
                    <a:pt x="71653" y="215559"/>
                  </a:lnTo>
                  <a:cubicBezTo>
                    <a:pt x="32080" y="215559"/>
                    <a:pt x="0" y="183479"/>
                    <a:pt x="0" y="143906"/>
                  </a:cubicBezTo>
                  <a:lnTo>
                    <a:pt x="0" y="71653"/>
                  </a:lnTo>
                  <a:cubicBezTo>
                    <a:pt x="0" y="32080"/>
                    <a:pt x="32080" y="0"/>
                    <a:pt x="71653" y="0"/>
                  </a:cubicBezTo>
                  <a:close/>
                </a:path>
              </a:pathLst>
            </a:custGeom>
            <a:solidFill>
              <a:srgbClr val="A9B388"/>
            </a:solidFill>
          </p:spPr>
        </p:sp>
        <p:sp>
          <p:nvSpPr>
            <p:cNvPr name="TextBox 13" id="13"/>
            <p:cNvSpPr txBox="true"/>
            <p:nvPr/>
          </p:nvSpPr>
          <p:spPr>
            <a:xfrm>
              <a:off x="0" y="-133350"/>
              <a:ext cx="1422844" cy="348909"/>
            </a:xfrm>
            <a:prstGeom prst="rect">
              <a:avLst/>
            </a:prstGeom>
          </p:spPr>
          <p:txBody>
            <a:bodyPr anchor="ctr" rtlCol="false" tIns="50800" lIns="50800" bIns="50800" rIns="50800"/>
            <a:lstStyle/>
            <a:p>
              <a:pPr algn="ctr">
                <a:lnSpc>
                  <a:spcPts val="4899"/>
                </a:lnSpc>
              </a:pPr>
              <a:r>
                <a:rPr lang="en-US" sz="3499">
                  <a:solidFill>
                    <a:srgbClr val="FFFFFF"/>
                  </a:solidFill>
                  <a:latin typeface="Futura Italics"/>
                </a:rPr>
                <a:t>présenté par groupe 2</a:t>
              </a:r>
            </a:p>
          </p:txBody>
        </p:sp>
      </p:grpSp>
      <p:grpSp>
        <p:nvGrpSpPr>
          <p:cNvPr name="Group 14" id="14"/>
          <p:cNvGrpSpPr/>
          <p:nvPr/>
        </p:nvGrpSpPr>
        <p:grpSpPr>
          <a:xfrm rot="0">
            <a:off x="4326654" y="6805555"/>
            <a:ext cx="2316605" cy="231660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5484956" y="2663085"/>
            <a:ext cx="7666486" cy="4757599"/>
          </a:xfrm>
          <a:prstGeom prst="rect">
            <a:avLst/>
          </a:prstGeom>
        </p:spPr>
        <p:txBody>
          <a:bodyPr anchor="t" rtlCol="false" tIns="0" lIns="0" bIns="0" rIns="0">
            <a:spAutoFit/>
          </a:bodyPr>
          <a:lstStyle/>
          <a:p>
            <a:pPr algn="ctr">
              <a:lnSpc>
                <a:spcPts val="12362"/>
              </a:lnSpc>
            </a:pPr>
            <a:r>
              <a:rPr lang="en-US" sz="11662">
                <a:solidFill>
                  <a:srgbClr val="FEFAE0"/>
                </a:solidFill>
                <a:latin typeface="Kollektif Bold"/>
              </a:rPr>
              <a:t>PROJET DE </a:t>
            </a:r>
          </a:p>
          <a:p>
            <a:pPr algn="ctr">
              <a:lnSpc>
                <a:spcPts val="12362"/>
              </a:lnSpc>
            </a:pPr>
            <a:r>
              <a:rPr lang="en-US" sz="11662">
                <a:solidFill>
                  <a:srgbClr val="FEFAE0"/>
                </a:solidFill>
                <a:latin typeface="Kollektif Bold"/>
              </a:rPr>
              <a:t>BIG </a:t>
            </a:r>
          </a:p>
          <a:p>
            <a:pPr algn="ctr" marL="0" indent="0" lvl="0">
              <a:lnSpc>
                <a:spcPts val="12362"/>
              </a:lnSpc>
            </a:pPr>
            <a:r>
              <a:rPr lang="en-US" sz="11662">
                <a:solidFill>
                  <a:srgbClr val="FEFAE0"/>
                </a:solidFill>
                <a:latin typeface="Kollektif Bold"/>
              </a:rPr>
              <a:t>DATA</a:t>
            </a:r>
          </a:p>
        </p:txBody>
      </p:sp>
      <p:grpSp>
        <p:nvGrpSpPr>
          <p:cNvPr name="Group 18" id="18"/>
          <p:cNvGrpSpPr/>
          <p:nvPr/>
        </p:nvGrpSpPr>
        <p:grpSpPr>
          <a:xfrm rot="0">
            <a:off x="4555656" y="7034558"/>
            <a:ext cx="1858600" cy="185860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2277914" y="1562485"/>
            <a:ext cx="1357480" cy="1357480"/>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9470"/>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2950520" y="2843201"/>
            <a:ext cx="1043067" cy="104306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4916759" y="4910930"/>
            <a:ext cx="8919562" cy="8919562"/>
          </a:xfrm>
          <a:custGeom>
            <a:avLst/>
            <a:gdLst/>
            <a:ahLst/>
            <a:cxnLst/>
            <a:rect r="r" b="b" t="t" l="l"/>
            <a:pathLst>
              <a:path h="8919562" w="8919562">
                <a:moveTo>
                  <a:pt x="0" y="0"/>
                </a:moveTo>
                <a:lnTo>
                  <a:pt x="8919563" y="0"/>
                </a:lnTo>
                <a:lnTo>
                  <a:pt x="8919563" y="8919562"/>
                </a:lnTo>
                <a:lnTo>
                  <a:pt x="0" y="8919562"/>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0">
            <a:off x="15482231" y="652106"/>
            <a:ext cx="1777069" cy="1777069"/>
          </a:xfrm>
          <a:custGeom>
            <a:avLst/>
            <a:gdLst/>
            <a:ahLst/>
            <a:cxnLst/>
            <a:rect r="r" b="b" t="t" l="l"/>
            <a:pathLst>
              <a:path h="1777069" w="1777069">
                <a:moveTo>
                  <a:pt x="0" y="0"/>
                </a:moveTo>
                <a:lnTo>
                  <a:pt x="1777069" y="0"/>
                </a:lnTo>
                <a:lnTo>
                  <a:pt x="1777069" y="1777069"/>
                </a:lnTo>
                <a:lnTo>
                  <a:pt x="0" y="1777069"/>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0">
            <a:off x="4326654" y="9322719"/>
            <a:ext cx="624351" cy="624351"/>
          </a:xfrm>
          <a:custGeom>
            <a:avLst/>
            <a:gdLst/>
            <a:ahLst/>
            <a:cxnLst/>
            <a:rect r="r" b="b" t="t" l="l"/>
            <a:pathLst>
              <a:path h="624351" w="624351">
                <a:moveTo>
                  <a:pt x="0" y="0"/>
                </a:moveTo>
                <a:lnTo>
                  <a:pt x="624351" y="0"/>
                </a:lnTo>
                <a:lnTo>
                  <a:pt x="624351" y="624351"/>
                </a:lnTo>
                <a:lnTo>
                  <a:pt x="0" y="624351"/>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1359826" y="5457710"/>
            <a:ext cx="1347845" cy="1347845"/>
          </a:xfrm>
          <a:custGeom>
            <a:avLst/>
            <a:gdLst/>
            <a:ahLst/>
            <a:cxnLst/>
            <a:rect r="r" b="b" t="t" l="l"/>
            <a:pathLst>
              <a:path h="1347845" w="1347845">
                <a:moveTo>
                  <a:pt x="0" y="0"/>
                </a:moveTo>
                <a:lnTo>
                  <a:pt x="1347845" y="0"/>
                </a:lnTo>
                <a:lnTo>
                  <a:pt x="1347845"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0">
            <a:off x="1359826" y="6915319"/>
            <a:ext cx="1347845" cy="1347845"/>
          </a:xfrm>
          <a:custGeom>
            <a:avLst/>
            <a:gdLst/>
            <a:ahLst/>
            <a:cxnLst/>
            <a:rect r="r" b="b" t="t" l="l"/>
            <a:pathLst>
              <a:path h="1347845" w="1347845">
                <a:moveTo>
                  <a:pt x="0" y="0"/>
                </a:moveTo>
                <a:lnTo>
                  <a:pt x="1347845" y="0"/>
                </a:lnTo>
                <a:lnTo>
                  <a:pt x="1347845"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0">
            <a:off x="17614077" y="1786698"/>
            <a:ext cx="1347845" cy="1347845"/>
          </a:xfrm>
          <a:custGeom>
            <a:avLst/>
            <a:gdLst/>
            <a:ahLst/>
            <a:cxnLst/>
            <a:rect r="r" b="b" t="t" l="l"/>
            <a:pathLst>
              <a:path h="1347845" w="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3" id="33"/>
          <p:cNvSpPr/>
          <p:nvPr/>
        </p:nvSpPr>
        <p:spPr>
          <a:xfrm flipH="false" flipV="false" rot="0">
            <a:off x="17614077" y="3244308"/>
            <a:ext cx="1347845" cy="1347845"/>
          </a:xfrm>
          <a:custGeom>
            <a:avLst/>
            <a:gdLst/>
            <a:ahLst/>
            <a:cxnLst/>
            <a:rect r="r" b="b" t="t" l="l"/>
            <a:pathLst>
              <a:path h="1347845" w="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0">
            <a:off x="16624128" y="6131632"/>
            <a:ext cx="635172" cy="1347845"/>
          </a:xfrm>
          <a:custGeom>
            <a:avLst/>
            <a:gdLst/>
            <a:ahLst/>
            <a:cxnLst/>
            <a:rect r="r" b="b" t="t" l="l"/>
            <a:pathLst>
              <a:path h="1347845" w="635172">
                <a:moveTo>
                  <a:pt x="0" y="0"/>
                </a:moveTo>
                <a:lnTo>
                  <a:pt x="635172" y="0"/>
                </a:lnTo>
                <a:lnTo>
                  <a:pt x="635172" y="1347845"/>
                </a:lnTo>
                <a:lnTo>
                  <a:pt x="0" y="13478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AE0"/>
        </a:solidFill>
      </p:bgPr>
    </p:bg>
    <p:spTree>
      <p:nvGrpSpPr>
        <p:cNvPr id="1" name=""/>
        <p:cNvGrpSpPr/>
        <p:nvPr/>
      </p:nvGrpSpPr>
      <p:grpSpPr>
        <a:xfrm>
          <a:off x="0" y="0"/>
          <a:ext cx="0" cy="0"/>
          <a:chOff x="0" y="0"/>
          <a:chExt cx="0" cy="0"/>
        </a:xfrm>
      </p:grpSpPr>
      <p:grpSp>
        <p:nvGrpSpPr>
          <p:cNvPr name="Group 2" id="2"/>
          <p:cNvGrpSpPr/>
          <p:nvPr/>
        </p:nvGrpSpPr>
        <p:grpSpPr>
          <a:xfrm rot="0">
            <a:off x="-510756" y="-358119"/>
            <a:ext cx="19309513" cy="2717890"/>
            <a:chOff x="0" y="0"/>
            <a:chExt cx="5085633" cy="715823"/>
          </a:xfrm>
        </p:grpSpPr>
        <p:sp>
          <p:nvSpPr>
            <p:cNvPr name="Freeform 3" id="3"/>
            <p:cNvSpPr/>
            <p:nvPr/>
          </p:nvSpPr>
          <p:spPr>
            <a:xfrm flipH="false" flipV="false" rot="0">
              <a:off x="0" y="0"/>
              <a:ext cx="5085633" cy="715823"/>
            </a:xfrm>
            <a:custGeom>
              <a:avLst/>
              <a:gdLst/>
              <a:ahLst/>
              <a:cxnLst/>
              <a:rect r="r" b="b" t="t" l="l"/>
              <a:pathLst>
                <a:path h="715823" w="5085633">
                  <a:moveTo>
                    <a:pt x="0" y="0"/>
                  </a:moveTo>
                  <a:lnTo>
                    <a:pt x="5085633" y="0"/>
                  </a:lnTo>
                  <a:lnTo>
                    <a:pt x="5085633" y="715823"/>
                  </a:lnTo>
                  <a:lnTo>
                    <a:pt x="0" y="715823"/>
                  </a:lnTo>
                  <a:close/>
                </a:path>
              </a:pathLst>
            </a:custGeom>
            <a:solidFill>
              <a:srgbClr val="54604B"/>
            </a:solidFill>
          </p:spPr>
        </p:sp>
        <p:sp>
          <p:nvSpPr>
            <p:cNvPr name="TextBox 4" id="4"/>
            <p:cNvSpPr txBox="true"/>
            <p:nvPr/>
          </p:nvSpPr>
          <p:spPr>
            <a:xfrm>
              <a:off x="0" y="-38100"/>
              <a:ext cx="5085633" cy="7539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943536" y="7707538"/>
            <a:ext cx="6524742" cy="6524742"/>
          </a:xfrm>
          <a:custGeom>
            <a:avLst/>
            <a:gdLst/>
            <a:ahLst/>
            <a:cxnLst/>
            <a:rect r="r" b="b" t="t" l="l"/>
            <a:pathLst>
              <a:path h="6524742" w="6524742">
                <a:moveTo>
                  <a:pt x="0" y="0"/>
                </a:moveTo>
                <a:lnTo>
                  <a:pt x="6524742" y="0"/>
                </a:lnTo>
                <a:lnTo>
                  <a:pt x="6524742" y="6524742"/>
                </a:lnTo>
                <a:lnTo>
                  <a:pt x="0" y="6524742"/>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49240" y="1301133"/>
            <a:ext cx="3011369" cy="3011369"/>
          </a:xfrm>
          <a:custGeom>
            <a:avLst/>
            <a:gdLst/>
            <a:ahLst/>
            <a:cxnLst/>
            <a:rect r="r" b="b" t="t" l="l"/>
            <a:pathLst>
              <a:path h="3011369" w="3011369">
                <a:moveTo>
                  <a:pt x="0" y="0"/>
                </a:moveTo>
                <a:lnTo>
                  <a:pt x="3011369" y="0"/>
                </a:lnTo>
                <a:lnTo>
                  <a:pt x="3011369" y="3011369"/>
                </a:lnTo>
                <a:lnTo>
                  <a:pt x="0" y="3011369"/>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751205" y="-358119"/>
            <a:ext cx="1016189" cy="1016189"/>
          </a:xfrm>
          <a:custGeom>
            <a:avLst/>
            <a:gdLst/>
            <a:ahLst/>
            <a:cxnLst/>
            <a:rect r="r" b="b" t="t" l="l"/>
            <a:pathLst>
              <a:path h="1016189" w="1016189">
                <a:moveTo>
                  <a:pt x="0" y="0"/>
                </a:moveTo>
                <a:lnTo>
                  <a:pt x="1016190" y="0"/>
                </a:lnTo>
                <a:lnTo>
                  <a:pt x="1016190" y="1016190"/>
                </a:lnTo>
                <a:lnTo>
                  <a:pt x="0" y="10161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751205" y="742833"/>
            <a:ext cx="1016189" cy="1016189"/>
          </a:xfrm>
          <a:custGeom>
            <a:avLst/>
            <a:gdLst/>
            <a:ahLst/>
            <a:cxnLst/>
            <a:rect r="r" b="b" t="t" l="l"/>
            <a:pathLst>
              <a:path h="1016189" w="1016189">
                <a:moveTo>
                  <a:pt x="0" y="0"/>
                </a:moveTo>
                <a:lnTo>
                  <a:pt x="1016190" y="0"/>
                </a:lnTo>
                <a:lnTo>
                  <a:pt x="1016190" y="1016189"/>
                </a:lnTo>
                <a:lnTo>
                  <a:pt x="0" y="1016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400000">
            <a:off x="1044543" y="128344"/>
            <a:ext cx="635172" cy="1347845"/>
          </a:xfrm>
          <a:custGeom>
            <a:avLst/>
            <a:gdLst/>
            <a:ahLst/>
            <a:cxnLst/>
            <a:rect r="r" b="b" t="t" l="l"/>
            <a:pathLst>
              <a:path h="1347845" w="635172">
                <a:moveTo>
                  <a:pt x="0" y="0"/>
                </a:moveTo>
                <a:lnTo>
                  <a:pt x="635172" y="0"/>
                </a:lnTo>
                <a:lnTo>
                  <a:pt x="635172" y="1347846"/>
                </a:lnTo>
                <a:lnTo>
                  <a:pt x="0" y="1347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510756" y="2159017"/>
            <a:ext cx="10690298" cy="7733406"/>
          </a:xfrm>
          <a:custGeom>
            <a:avLst/>
            <a:gdLst/>
            <a:ahLst/>
            <a:cxnLst/>
            <a:rect r="r" b="b" t="t" l="l"/>
            <a:pathLst>
              <a:path h="7733406" w="10690298">
                <a:moveTo>
                  <a:pt x="0" y="0"/>
                </a:moveTo>
                <a:lnTo>
                  <a:pt x="10690298" y="0"/>
                </a:lnTo>
                <a:lnTo>
                  <a:pt x="10690298" y="7733407"/>
                </a:lnTo>
                <a:lnTo>
                  <a:pt x="0" y="7733407"/>
                </a:lnTo>
                <a:lnTo>
                  <a:pt x="0" y="0"/>
                </a:lnTo>
                <a:close/>
              </a:path>
            </a:pathLst>
          </a:custGeom>
          <a:blipFill>
            <a:blip r:embed="rId8"/>
            <a:stretch>
              <a:fillRect l="-16811" t="0" r="-22414" b="0"/>
            </a:stretch>
          </a:blipFill>
        </p:spPr>
      </p:sp>
      <p:sp>
        <p:nvSpPr>
          <p:cNvPr name="Freeform 11" id="11"/>
          <p:cNvSpPr/>
          <p:nvPr/>
        </p:nvSpPr>
        <p:spPr>
          <a:xfrm flipH="false" flipV="false" rot="0">
            <a:off x="10179542" y="3351837"/>
            <a:ext cx="8942012" cy="5347767"/>
          </a:xfrm>
          <a:custGeom>
            <a:avLst/>
            <a:gdLst/>
            <a:ahLst/>
            <a:cxnLst/>
            <a:rect r="r" b="b" t="t" l="l"/>
            <a:pathLst>
              <a:path h="5347767" w="8942012">
                <a:moveTo>
                  <a:pt x="0" y="0"/>
                </a:moveTo>
                <a:lnTo>
                  <a:pt x="8942011" y="0"/>
                </a:lnTo>
                <a:lnTo>
                  <a:pt x="8942011" y="5347767"/>
                </a:lnTo>
                <a:lnTo>
                  <a:pt x="0" y="5347767"/>
                </a:lnTo>
                <a:lnTo>
                  <a:pt x="0" y="0"/>
                </a:lnTo>
                <a:close/>
              </a:path>
            </a:pathLst>
          </a:custGeom>
          <a:blipFill>
            <a:blip r:embed="rId9"/>
            <a:stretch>
              <a:fillRect l="-2638" t="0" r="-2638" b="0"/>
            </a:stretch>
          </a:blipFill>
        </p:spPr>
      </p:sp>
      <p:sp>
        <p:nvSpPr>
          <p:cNvPr name="TextBox 12" id="12"/>
          <p:cNvSpPr txBox="true"/>
          <p:nvPr/>
        </p:nvSpPr>
        <p:spPr>
          <a:xfrm rot="0">
            <a:off x="2824821" y="338474"/>
            <a:ext cx="12638359" cy="1820544"/>
          </a:xfrm>
          <a:prstGeom prst="rect">
            <a:avLst/>
          </a:prstGeom>
        </p:spPr>
        <p:txBody>
          <a:bodyPr anchor="t" rtlCol="false" tIns="0" lIns="0" bIns="0" rIns="0">
            <a:spAutoFit/>
          </a:bodyPr>
          <a:lstStyle/>
          <a:p>
            <a:pPr algn="ctr" marL="0" indent="0" lvl="0">
              <a:lnSpc>
                <a:spcPts val="7280"/>
              </a:lnSpc>
              <a:spcBef>
                <a:spcPct val="0"/>
              </a:spcBef>
            </a:pPr>
            <a:r>
              <a:rPr lang="en-US" sz="5200">
                <a:solidFill>
                  <a:srgbClr val="FEFAE0"/>
                </a:solidFill>
                <a:latin typeface="Kollektif Bold"/>
              </a:rPr>
              <a:t>SEGMENTATION ET OPERATIONS MORPHOLOGIQUES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AE0"/>
        </a:solidFill>
      </p:bgPr>
    </p:bg>
    <p:spTree>
      <p:nvGrpSpPr>
        <p:cNvPr id="1" name=""/>
        <p:cNvGrpSpPr/>
        <p:nvPr/>
      </p:nvGrpSpPr>
      <p:grpSpPr>
        <a:xfrm>
          <a:off x="0" y="0"/>
          <a:ext cx="0" cy="0"/>
          <a:chOff x="0" y="0"/>
          <a:chExt cx="0" cy="0"/>
        </a:xfrm>
      </p:grpSpPr>
      <p:grpSp>
        <p:nvGrpSpPr>
          <p:cNvPr name="Group 2" id="2"/>
          <p:cNvGrpSpPr/>
          <p:nvPr/>
        </p:nvGrpSpPr>
        <p:grpSpPr>
          <a:xfrm rot="0">
            <a:off x="-989633" y="-792358"/>
            <a:ext cx="4036665" cy="403666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220572" y="6554881"/>
            <a:ext cx="11758333" cy="11758333"/>
          </a:xfrm>
          <a:custGeom>
            <a:avLst/>
            <a:gdLst/>
            <a:ahLst/>
            <a:cxnLst/>
            <a:rect r="r" b="b" t="t" l="l"/>
            <a:pathLst>
              <a:path h="11758333" w="11758333">
                <a:moveTo>
                  <a:pt x="0" y="0"/>
                </a:moveTo>
                <a:lnTo>
                  <a:pt x="11758333" y="0"/>
                </a:lnTo>
                <a:lnTo>
                  <a:pt x="11758333" y="11758333"/>
                </a:lnTo>
                <a:lnTo>
                  <a:pt x="0" y="11758333"/>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8455557"/>
            <a:ext cx="1069105" cy="106910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381"/>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7614077" y="1786698"/>
            <a:ext cx="1347845" cy="1347845"/>
          </a:xfrm>
          <a:custGeom>
            <a:avLst/>
            <a:gdLst/>
            <a:ahLst/>
            <a:cxnLst/>
            <a:rect r="r" b="b" t="t" l="l"/>
            <a:pathLst>
              <a:path h="1347845" w="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7614077" y="3244308"/>
            <a:ext cx="1347845" cy="1347845"/>
          </a:xfrm>
          <a:custGeom>
            <a:avLst/>
            <a:gdLst/>
            <a:ahLst/>
            <a:cxnLst/>
            <a:rect r="r" b="b" t="t" l="l"/>
            <a:pathLst>
              <a:path h="1347845" w="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true" rot="0">
            <a:off x="16978905" y="8116235"/>
            <a:ext cx="635172" cy="1347845"/>
          </a:xfrm>
          <a:custGeom>
            <a:avLst/>
            <a:gdLst/>
            <a:ahLst/>
            <a:cxnLst/>
            <a:rect r="r" b="b" t="t" l="l"/>
            <a:pathLst>
              <a:path h="1347845" w="635172">
                <a:moveTo>
                  <a:pt x="0" y="1347845"/>
                </a:moveTo>
                <a:lnTo>
                  <a:pt x="635172" y="1347845"/>
                </a:lnTo>
                <a:lnTo>
                  <a:pt x="635172" y="0"/>
                </a:lnTo>
                <a:lnTo>
                  <a:pt x="0" y="0"/>
                </a:lnTo>
                <a:lnTo>
                  <a:pt x="0" y="1347845"/>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686347" y="3686496"/>
            <a:ext cx="5330318" cy="5736769"/>
          </a:xfrm>
          <a:custGeom>
            <a:avLst/>
            <a:gdLst/>
            <a:ahLst/>
            <a:cxnLst/>
            <a:rect r="r" b="b" t="t" l="l"/>
            <a:pathLst>
              <a:path h="5736769" w="5330318">
                <a:moveTo>
                  <a:pt x="0" y="0"/>
                </a:moveTo>
                <a:lnTo>
                  <a:pt x="5330318" y="0"/>
                </a:lnTo>
                <a:lnTo>
                  <a:pt x="5330318" y="5736769"/>
                </a:lnTo>
                <a:lnTo>
                  <a:pt x="0" y="5736769"/>
                </a:lnTo>
                <a:lnTo>
                  <a:pt x="0" y="0"/>
                </a:lnTo>
                <a:close/>
              </a:path>
            </a:pathLst>
          </a:custGeom>
          <a:blipFill>
            <a:blip r:embed="rId8"/>
            <a:stretch>
              <a:fillRect l="0" t="0" r="0" b="0"/>
            </a:stretch>
          </a:blipFill>
        </p:spPr>
      </p:sp>
      <p:sp>
        <p:nvSpPr>
          <p:cNvPr name="Freeform 13" id="13"/>
          <p:cNvSpPr/>
          <p:nvPr/>
        </p:nvSpPr>
        <p:spPr>
          <a:xfrm flipH="false" flipV="false" rot="0">
            <a:off x="6478841" y="3686496"/>
            <a:ext cx="5330318" cy="5736769"/>
          </a:xfrm>
          <a:custGeom>
            <a:avLst/>
            <a:gdLst/>
            <a:ahLst/>
            <a:cxnLst/>
            <a:rect r="r" b="b" t="t" l="l"/>
            <a:pathLst>
              <a:path h="5736769" w="5330318">
                <a:moveTo>
                  <a:pt x="0" y="0"/>
                </a:moveTo>
                <a:lnTo>
                  <a:pt x="5330318" y="0"/>
                </a:lnTo>
                <a:lnTo>
                  <a:pt x="5330318" y="5736769"/>
                </a:lnTo>
                <a:lnTo>
                  <a:pt x="0" y="5736769"/>
                </a:lnTo>
                <a:lnTo>
                  <a:pt x="0" y="0"/>
                </a:lnTo>
                <a:close/>
              </a:path>
            </a:pathLst>
          </a:custGeom>
          <a:blipFill>
            <a:blip r:embed="rId9"/>
            <a:stretch>
              <a:fillRect l="0" t="0" r="0" b="0"/>
            </a:stretch>
          </a:blipFill>
        </p:spPr>
      </p:sp>
      <p:sp>
        <p:nvSpPr>
          <p:cNvPr name="Freeform 14" id="14"/>
          <p:cNvSpPr/>
          <p:nvPr/>
        </p:nvSpPr>
        <p:spPr>
          <a:xfrm flipH="false" flipV="false" rot="0">
            <a:off x="12275884" y="3686496"/>
            <a:ext cx="5904435" cy="5715870"/>
          </a:xfrm>
          <a:custGeom>
            <a:avLst/>
            <a:gdLst/>
            <a:ahLst/>
            <a:cxnLst/>
            <a:rect r="r" b="b" t="t" l="l"/>
            <a:pathLst>
              <a:path h="5715870" w="5904435">
                <a:moveTo>
                  <a:pt x="0" y="0"/>
                </a:moveTo>
                <a:lnTo>
                  <a:pt x="5904435" y="0"/>
                </a:lnTo>
                <a:lnTo>
                  <a:pt x="5904435" y="5715870"/>
                </a:lnTo>
                <a:lnTo>
                  <a:pt x="0" y="5715870"/>
                </a:lnTo>
                <a:lnTo>
                  <a:pt x="0" y="0"/>
                </a:lnTo>
                <a:close/>
              </a:path>
            </a:pathLst>
          </a:custGeom>
          <a:blipFill>
            <a:blip r:embed="rId10"/>
            <a:stretch>
              <a:fillRect l="0" t="0" r="0" b="0"/>
            </a:stretch>
          </a:blipFill>
        </p:spPr>
      </p:sp>
      <p:sp>
        <p:nvSpPr>
          <p:cNvPr name="TextBox 15" id="15"/>
          <p:cNvSpPr txBox="true"/>
          <p:nvPr/>
        </p:nvSpPr>
        <p:spPr>
          <a:xfrm rot="0">
            <a:off x="8039023" y="1028700"/>
            <a:ext cx="8618625" cy="1901952"/>
          </a:xfrm>
          <a:prstGeom prst="rect">
            <a:avLst/>
          </a:prstGeom>
        </p:spPr>
        <p:txBody>
          <a:bodyPr anchor="t" rtlCol="false" tIns="0" lIns="0" bIns="0" rIns="0">
            <a:spAutoFit/>
          </a:bodyPr>
          <a:lstStyle/>
          <a:p>
            <a:pPr algn="l" marL="0" indent="0" lvl="0">
              <a:lnSpc>
                <a:spcPts val="7434"/>
              </a:lnSpc>
            </a:pPr>
            <a:r>
              <a:rPr lang="en-US" sz="6300">
                <a:solidFill>
                  <a:srgbClr val="5F6F52"/>
                </a:solidFill>
                <a:latin typeface="Kollektif Bold"/>
              </a:rPr>
              <a:t>EXTRACTION DES CELLULES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AE0"/>
        </a:solidFill>
      </p:bgPr>
    </p:bg>
    <p:spTree>
      <p:nvGrpSpPr>
        <p:cNvPr id="1" name=""/>
        <p:cNvGrpSpPr/>
        <p:nvPr/>
      </p:nvGrpSpPr>
      <p:grpSpPr>
        <a:xfrm>
          <a:off x="0" y="0"/>
          <a:ext cx="0" cy="0"/>
          <a:chOff x="0" y="0"/>
          <a:chExt cx="0" cy="0"/>
        </a:xfrm>
      </p:grpSpPr>
      <p:grpSp>
        <p:nvGrpSpPr>
          <p:cNvPr name="Group 2" id="2"/>
          <p:cNvGrpSpPr/>
          <p:nvPr/>
        </p:nvGrpSpPr>
        <p:grpSpPr>
          <a:xfrm rot="0">
            <a:off x="-989633" y="-792358"/>
            <a:ext cx="4036665" cy="403666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220572" y="6554881"/>
            <a:ext cx="11758333" cy="11758333"/>
          </a:xfrm>
          <a:custGeom>
            <a:avLst/>
            <a:gdLst/>
            <a:ahLst/>
            <a:cxnLst/>
            <a:rect r="r" b="b" t="t" l="l"/>
            <a:pathLst>
              <a:path h="11758333" w="11758333">
                <a:moveTo>
                  <a:pt x="0" y="0"/>
                </a:moveTo>
                <a:lnTo>
                  <a:pt x="11758333" y="0"/>
                </a:lnTo>
                <a:lnTo>
                  <a:pt x="11758333" y="11758333"/>
                </a:lnTo>
                <a:lnTo>
                  <a:pt x="0" y="11758333"/>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44833" y="1028700"/>
            <a:ext cx="5737761" cy="8229600"/>
            <a:chOff x="0" y="0"/>
            <a:chExt cx="888929" cy="1274980"/>
          </a:xfrm>
        </p:grpSpPr>
        <p:sp>
          <p:nvSpPr>
            <p:cNvPr name="Freeform 7" id="7"/>
            <p:cNvSpPr/>
            <p:nvPr/>
          </p:nvSpPr>
          <p:spPr>
            <a:xfrm flipH="false" flipV="false" rot="0">
              <a:off x="0" y="0"/>
              <a:ext cx="888929" cy="1274980"/>
            </a:xfrm>
            <a:custGeom>
              <a:avLst/>
              <a:gdLst/>
              <a:ahLst/>
              <a:cxnLst/>
              <a:rect r="r" b="b" t="t" l="l"/>
              <a:pathLst>
                <a:path h="1274980" w="888929">
                  <a:moveTo>
                    <a:pt x="0" y="0"/>
                  </a:moveTo>
                  <a:lnTo>
                    <a:pt x="888929" y="0"/>
                  </a:lnTo>
                  <a:lnTo>
                    <a:pt x="888929" y="1274980"/>
                  </a:lnTo>
                  <a:lnTo>
                    <a:pt x="0" y="1274980"/>
                  </a:lnTo>
                  <a:close/>
                </a:path>
              </a:pathLst>
            </a:custGeom>
            <a:blipFill>
              <a:blip r:embed="rId4"/>
              <a:stretch>
                <a:fillRect l="-20872" t="0" r="-20872" b="0"/>
              </a:stretch>
            </a:blipFill>
          </p:spPr>
        </p:sp>
      </p:grpSp>
      <p:grpSp>
        <p:nvGrpSpPr>
          <p:cNvPr name="Group 8" id="8"/>
          <p:cNvGrpSpPr/>
          <p:nvPr/>
        </p:nvGrpSpPr>
        <p:grpSpPr>
          <a:xfrm rot="0">
            <a:off x="6057900" y="3721674"/>
            <a:ext cx="10342550" cy="6264645"/>
            <a:chOff x="0" y="0"/>
            <a:chExt cx="2723964" cy="1649948"/>
          </a:xfrm>
        </p:grpSpPr>
        <p:sp>
          <p:nvSpPr>
            <p:cNvPr name="Freeform 9" id="9"/>
            <p:cNvSpPr/>
            <p:nvPr/>
          </p:nvSpPr>
          <p:spPr>
            <a:xfrm flipH="false" flipV="false" rot="0">
              <a:off x="0" y="0"/>
              <a:ext cx="2723964" cy="1649948"/>
            </a:xfrm>
            <a:custGeom>
              <a:avLst/>
              <a:gdLst/>
              <a:ahLst/>
              <a:cxnLst/>
              <a:rect r="r" b="b" t="t" l="l"/>
              <a:pathLst>
                <a:path h="1649948" w="2723964">
                  <a:moveTo>
                    <a:pt x="0" y="0"/>
                  </a:moveTo>
                  <a:lnTo>
                    <a:pt x="2723964" y="0"/>
                  </a:lnTo>
                  <a:lnTo>
                    <a:pt x="2723964" y="1649948"/>
                  </a:lnTo>
                  <a:lnTo>
                    <a:pt x="0" y="1649948"/>
                  </a:lnTo>
                  <a:close/>
                </a:path>
              </a:pathLst>
            </a:custGeom>
            <a:solidFill>
              <a:srgbClr val="5F6F52"/>
            </a:solidFill>
          </p:spPr>
        </p:sp>
        <p:sp>
          <p:nvSpPr>
            <p:cNvPr name="TextBox 10" id="10"/>
            <p:cNvSpPr txBox="true"/>
            <p:nvPr/>
          </p:nvSpPr>
          <p:spPr>
            <a:xfrm>
              <a:off x="0" y="-38100"/>
              <a:ext cx="2723964" cy="1688048"/>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8455557"/>
            <a:ext cx="1069105" cy="106910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381"/>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7614077" y="1786698"/>
            <a:ext cx="1347845" cy="1347845"/>
          </a:xfrm>
          <a:custGeom>
            <a:avLst/>
            <a:gdLst/>
            <a:ahLst/>
            <a:cxnLst/>
            <a:rect r="r" b="b" t="t" l="l"/>
            <a:pathLst>
              <a:path h="1347845" w="1347845">
                <a:moveTo>
                  <a:pt x="0" y="0"/>
                </a:moveTo>
                <a:lnTo>
                  <a:pt x="1347846" y="0"/>
                </a:lnTo>
                <a:lnTo>
                  <a:pt x="1347846"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7614077" y="3244308"/>
            <a:ext cx="1347845" cy="1347845"/>
          </a:xfrm>
          <a:custGeom>
            <a:avLst/>
            <a:gdLst/>
            <a:ahLst/>
            <a:cxnLst/>
            <a:rect r="r" b="b" t="t" l="l"/>
            <a:pathLst>
              <a:path h="1347845" w="1347845">
                <a:moveTo>
                  <a:pt x="0" y="0"/>
                </a:moveTo>
                <a:lnTo>
                  <a:pt x="1347846" y="0"/>
                </a:lnTo>
                <a:lnTo>
                  <a:pt x="1347846"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true" rot="0">
            <a:off x="16978905" y="8116235"/>
            <a:ext cx="635172" cy="1347845"/>
          </a:xfrm>
          <a:custGeom>
            <a:avLst/>
            <a:gdLst/>
            <a:ahLst/>
            <a:cxnLst/>
            <a:rect r="r" b="b" t="t" l="l"/>
            <a:pathLst>
              <a:path h="1347845" w="635172">
                <a:moveTo>
                  <a:pt x="0" y="1347845"/>
                </a:moveTo>
                <a:lnTo>
                  <a:pt x="635172" y="1347845"/>
                </a:lnTo>
                <a:lnTo>
                  <a:pt x="635172" y="0"/>
                </a:lnTo>
                <a:lnTo>
                  <a:pt x="0" y="0"/>
                </a:lnTo>
                <a:lnTo>
                  <a:pt x="0" y="1347845"/>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6735938" y="4879227"/>
            <a:ext cx="9074843" cy="5389923"/>
          </a:xfrm>
          <a:prstGeom prst="rect">
            <a:avLst/>
          </a:prstGeom>
        </p:spPr>
        <p:txBody>
          <a:bodyPr anchor="t" rtlCol="false" tIns="0" lIns="0" bIns="0" rIns="0">
            <a:spAutoFit/>
          </a:bodyPr>
          <a:lstStyle/>
          <a:p>
            <a:pPr algn="just">
              <a:lnSpc>
                <a:spcPts val="4267"/>
              </a:lnSpc>
            </a:pPr>
            <a:r>
              <a:rPr lang="en-US" sz="3048">
                <a:solidFill>
                  <a:srgbClr val="FEFAE0"/>
                </a:solidFill>
                <a:latin typeface="Futura"/>
              </a:rPr>
              <a:t>Les caractéristiques géométriques, statistiques et texturées ont été extraites</a:t>
            </a:r>
          </a:p>
          <a:p>
            <a:pPr algn="just">
              <a:lnSpc>
                <a:spcPts val="4267"/>
              </a:lnSpc>
            </a:pPr>
            <a:r>
              <a:rPr lang="en-US" sz="3048">
                <a:solidFill>
                  <a:srgbClr val="FEFAE0"/>
                </a:solidFill>
                <a:latin typeface="Futura"/>
              </a:rPr>
              <a:t>des formes circulaires, allongées et autres.</a:t>
            </a:r>
          </a:p>
          <a:p>
            <a:pPr algn="just">
              <a:lnSpc>
                <a:spcPts val="4407"/>
              </a:lnSpc>
            </a:pPr>
            <a:r>
              <a:rPr lang="en-US" sz="3148">
                <a:solidFill>
                  <a:srgbClr val="FEFAE0"/>
                </a:solidFill>
                <a:latin typeface="Futura Bold"/>
              </a:rPr>
              <a:t>Caractéristique géométrique</a:t>
            </a:r>
          </a:p>
          <a:p>
            <a:pPr algn="just">
              <a:lnSpc>
                <a:spcPts val="4267"/>
              </a:lnSpc>
            </a:pPr>
            <a:r>
              <a:rPr lang="en-US" sz="3048">
                <a:solidFill>
                  <a:srgbClr val="FEFAE0"/>
                </a:solidFill>
                <a:latin typeface="Futura"/>
              </a:rPr>
              <a:t>La circularité, le rapport hauteur/largeur et l'excentricité sont appliqués.</a:t>
            </a:r>
          </a:p>
          <a:p>
            <a:pPr algn="just">
              <a:lnSpc>
                <a:spcPts val="4267"/>
              </a:lnSpc>
            </a:pPr>
            <a:r>
              <a:rPr lang="en-US" sz="3048">
                <a:solidFill>
                  <a:srgbClr val="FEFAE0"/>
                </a:solidFill>
                <a:latin typeface="Futura"/>
              </a:rPr>
              <a:t>Circularité ­ Les valeurs de la circularité sont calculées par (4*Area*pi)/</a:t>
            </a:r>
          </a:p>
          <a:p>
            <a:pPr algn="just">
              <a:lnSpc>
                <a:spcPts val="4267"/>
              </a:lnSpc>
            </a:pPr>
            <a:r>
              <a:rPr lang="en-US" sz="3048">
                <a:solidFill>
                  <a:srgbClr val="FEFAE0"/>
                </a:solidFill>
                <a:latin typeface="Futura"/>
              </a:rPr>
              <a:t>(Perimeter2 ).</a:t>
            </a:r>
          </a:p>
          <a:p>
            <a:pPr algn="just">
              <a:lnSpc>
                <a:spcPts val="4267"/>
              </a:lnSpc>
            </a:pPr>
          </a:p>
        </p:txBody>
      </p:sp>
      <p:sp>
        <p:nvSpPr>
          <p:cNvPr name="TextBox 18" id="18"/>
          <p:cNvSpPr txBox="true"/>
          <p:nvPr/>
        </p:nvSpPr>
        <p:spPr>
          <a:xfrm rot="0">
            <a:off x="7781825" y="1389053"/>
            <a:ext cx="8618625" cy="1901952"/>
          </a:xfrm>
          <a:prstGeom prst="rect">
            <a:avLst/>
          </a:prstGeom>
        </p:spPr>
        <p:txBody>
          <a:bodyPr anchor="t" rtlCol="false" tIns="0" lIns="0" bIns="0" rIns="0">
            <a:spAutoFit/>
          </a:bodyPr>
          <a:lstStyle/>
          <a:p>
            <a:pPr algn="l" marL="0" indent="0" lvl="0">
              <a:lnSpc>
                <a:spcPts val="7434"/>
              </a:lnSpc>
            </a:pPr>
            <a:r>
              <a:rPr lang="en-US" sz="6300">
                <a:solidFill>
                  <a:srgbClr val="5F6F52"/>
                </a:solidFill>
                <a:latin typeface="Kollektif Bold"/>
              </a:rPr>
              <a:t>EXTRACTION DES CARACTERISTIQUES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AE0"/>
        </a:solidFill>
      </p:bgPr>
    </p:bg>
    <p:spTree>
      <p:nvGrpSpPr>
        <p:cNvPr id="1" name=""/>
        <p:cNvGrpSpPr/>
        <p:nvPr/>
      </p:nvGrpSpPr>
      <p:grpSpPr>
        <a:xfrm>
          <a:off x="0" y="0"/>
          <a:ext cx="0" cy="0"/>
          <a:chOff x="0" y="0"/>
          <a:chExt cx="0" cy="0"/>
        </a:xfrm>
      </p:grpSpPr>
      <p:grpSp>
        <p:nvGrpSpPr>
          <p:cNvPr name="Group 2" id="2"/>
          <p:cNvGrpSpPr/>
          <p:nvPr/>
        </p:nvGrpSpPr>
        <p:grpSpPr>
          <a:xfrm rot="0">
            <a:off x="-989633" y="-792358"/>
            <a:ext cx="4036665" cy="4036665"/>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5220572" y="6554881"/>
            <a:ext cx="11758333" cy="11758333"/>
          </a:xfrm>
          <a:custGeom>
            <a:avLst/>
            <a:gdLst/>
            <a:ahLst/>
            <a:cxnLst/>
            <a:rect r="r" b="b" t="t" l="l"/>
            <a:pathLst>
              <a:path h="11758333" w="11758333">
                <a:moveTo>
                  <a:pt x="0" y="0"/>
                </a:moveTo>
                <a:lnTo>
                  <a:pt x="11758333" y="0"/>
                </a:lnTo>
                <a:lnTo>
                  <a:pt x="11758333" y="11758333"/>
                </a:lnTo>
                <a:lnTo>
                  <a:pt x="0" y="11758333"/>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344833" y="1028700"/>
            <a:ext cx="5737761" cy="8229600"/>
            <a:chOff x="0" y="0"/>
            <a:chExt cx="888929" cy="1274980"/>
          </a:xfrm>
        </p:grpSpPr>
        <p:sp>
          <p:nvSpPr>
            <p:cNvPr name="Freeform 7" id="7"/>
            <p:cNvSpPr/>
            <p:nvPr/>
          </p:nvSpPr>
          <p:spPr>
            <a:xfrm flipH="false" flipV="false" rot="0">
              <a:off x="0" y="0"/>
              <a:ext cx="888929" cy="1274980"/>
            </a:xfrm>
            <a:custGeom>
              <a:avLst/>
              <a:gdLst/>
              <a:ahLst/>
              <a:cxnLst/>
              <a:rect r="r" b="b" t="t" l="l"/>
              <a:pathLst>
                <a:path h="1274980" w="888929">
                  <a:moveTo>
                    <a:pt x="0" y="0"/>
                  </a:moveTo>
                  <a:lnTo>
                    <a:pt x="888929" y="0"/>
                  </a:lnTo>
                  <a:lnTo>
                    <a:pt x="888929" y="1274980"/>
                  </a:lnTo>
                  <a:lnTo>
                    <a:pt x="0" y="1274980"/>
                  </a:lnTo>
                  <a:close/>
                </a:path>
              </a:pathLst>
            </a:custGeom>
            <a:blipFill>
              <a:blip r:embed="rId4"/>
              <a:stretch>
                <a:fillRect l="-20872" t="0" r="-20872" b="0"/>
              </a:stretch>
            </a:blipFill>
          </p:spPr>
        </p:sp>
      </p:grpSp>
      <p:grpSp>
        <p:nvGrpSpPr>
          <p:cNvPr name="Group 8" id="8"/>
          <p:cNvGrpSpPr/>
          <p:nvPr/>
        </p:nvGrpSpPr>
        <p:grpSpPr>
          <a:xfrm rot="0">
            <a:off x="6057900" y="3696659"/>
            <a:ext cx="10342550" cy="6289659"/>
            <a:chOff x="0" y="0"/>
            <a:chExt cx="2723964" cy="1656536"/>
          </a:xfrm>
        </p:grpSpPr>
        <p:sp>
          <p:nvSpPr>
            <p:cNvPr name="Freeform 9" id="9"/>
            <p:cNvSpPr/>
            <p:nvPr/>
          </p:nvSpPr>
          <p:spPr>
            <a:xfrm flipH="false" flipV="false" rot="0">
              <a:off x="0" y="0"/>
              <a:ext cx="2723964" cy="1656536"/>
            </a:xfrm>
            <a:custGeom>
              <a:avLst/>
              <a:gdLst/>
              <a:ahLst/>
              <a:cxnLst/>
              <a:rect r="r" b="b" t="t" l="l"/>
              <a:pathLst>
                <a:path h="1656536" w="2723964">
                  <a:moveTo>
                    <a:pt x="0" y="0"/>
                  </a:moveTo>
                  <a:lnTo>
                    <a:pt x="2723964" y="0"/>
                  </a:lnTo>
                  <a:lnTo>
                    <a:pt x="2723964" y="1656536"/>
                  </a:lnTo>
                  <a:lnTo>
                    <a:pt x="0" y="1656536"/>
                  </a:lnTo>
                  <a:close/>
                </a:path>
              </a:pathLst>
            </a:custGeom>
            <a:solidFill>
              <a:srgbClr val="5F6F52"/>
            </a:solidFill>
          </p:spPr>
        </p:sp>
        <p:sp>
          <p:nvSpPr>
            <p:cNvPr name="TextBox 10" id="10"/>
            <p:cNvSpPr txBox="true"/>
            <p:nvPr/>
          </p:nvSpPr>
          <p:spPr>
            <a:xfrm>
              <a:off x="0" y="-38100"/>
              <a:ext cx="2723964" cy="1694636"/>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28700" y="8455557"/>
            <a:ext cx="1069105" cy="106910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1C381"/>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7614077" y="1786698"/>
            <a:ext cx="1347845" cy="1347845"/>
          </a:xfrm>
          <a:custGeom>
            <a:avLst/>
            <a:gdLst/>
            <a:ahLst/>
            <a:cxnLst/>
            <a:rect r="r" b="b" t="t" l="l"/>
            <a:pathLst>
              <a:path h="1347845" w="1347845">
                <a:moveTo>
                  <a:pt x="0" y="0"/>
                </a:moveTo>
                <a:lnTo>
                  <a:pt x="1347846" y="0"/>
                </a:lnTo>
                <a:lnTo>
                  <a:pt x="1347846"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7614077" y="3244308"/>
            <a:ext cx="1347845" cy="1347845"/>
          </a:xfrm>
          <a:custGeom>
            <a:avLst/>
            <a:gdLst/>
            <a:ahLst/>
            <a:cxnLst/>
            <a:rect r="r" b="b" t="t" l="l"/>
            <a:pathLst>
              <a:path h="1347845" w="1347845">
                <a:moveTo>
                  <a:pt x="0" y="0"/>
                </a:moveTo>
                <a:lnTo>
                  <a:pt x="1347846" y="0"/>
                </a:lnTo>
                <a:lnTo>
                  <a:pt x="1347846"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true" rot="0">
            <a:off x="16978905" y="8116235"/>
            <a:ext cx="635172" cy="1347845"/>
          </a:xfrm>
          <a:custGeom>
            <a:avLst/>
            <a:gdLst/>
            <a:ahLst/>
            <a:cxnLst/>
            <a:rect r="r" b="b" t="t" l="l"/>
            <a:pathLst>
              <a:path h="1347845" w="635172">
                <a:moveTo>
                  <a:pt x="0" y="1347845"/>
                </a:moveTo>
                <a:lnTo>
                  <a:pt x="635172" y="1347845"/>
                </a:lnTo>
                <a:lnTo>
                  <a:pt x="635172" y="0"/>
                </a:lnTo>
                <a:lnTo>
                  <a:pt x="0" y="0"/>
                </a:lnTo>
                <a:lnTo>
                  <a:pt x="0" y="1347845"/>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6446241" y="4017554"/>
            <a:ext cx="9565868" cy="6140099"/>
          </a:xfrm>
          <a:prstGeom prst="rect">
            <a:avLst/>
          </a:prstGeom>
        </p:spPr>
        <p:txBody>
          <a:bodyPr anchor="t" rtlCol="false" tIns="0" lIns="0" bIns="0" rIns="0">
            <a:spAutoFit/>
          </a:bodyPr>
          <a:lstStyle/>
          <a:p>
            <a:pPr algn="just">
              <a:lnSpc>
                <a:spcPts val="4394"/>
              </a:lnSpc>
            </a:pPr>
            <a:r>
              <a:rPr lang="en-US" sz="3138">
                <a:solidFill>
                  <a:srgbClr val="FEFAE0"/>
                </a:solidFill>
                <a:latin typeface="Futura"/>
              </a:rPr>
              <a:t>Rapport d'aspect – Le rapport d'aspect est le rapport entre l'axe </a:t>
            </a:r>
            <a:r>
              <a:rPr lang="en-US" sz="3138">
                <a:solidFill>
                  <a:srgbClr val="FEFAE0"/>
                </a:solidFill>
                <a:latin typeface="Futura"/>
              </a:rPr>
              <a:t>principal et l'axe mineur qui est utilisé pour distinguer les cellules circulaires, autres et allongées.</a:t>
            </a:r>
          </a:p>
          <a:p>
            <a:pPr algn="just">
              <a:lnSpc>
                <a:spcPts val="4394"/>
              </a:lnSpc>
            </a:pPr>
            <a:r>
              <a:rPr lang="en-US" sz="3138">
                <a:solidFill>
                  <a:srgbClr val="FEFAE0"/>
                </a:solidFill>
                <a:latin typeface="Futura"/>
              </a:rPr>
              <a:t>Excentricité – L'excentricité d'une image est le rapport de sqrt (1­</a:t>
            </a:r>
          </a:p>
          <a:p>
            <a:pPr algn="just">
              <a:lnSpc>
                <a:spcPts val="4394"/>
              </a:lnSpc>
            </a:pPr>
            <a:r>
              <a:rPr lang="en-US" sz="3138">
                <a:solidFill>
                  <a:srgbClr val="FEFAE0"/>
                </a:solidFill>
                <a:latin typeface="Futura"/>
              </a:rPr>
              <a:t>(axe mineur/2). ^2/ (axe majeur/2). ^2).</a:t>
            </a:r>
          </a:p>
          <a:p>
            <a:pPr algn="just">
              <a:lnSpc>
                <a:spcPts val="4534"/>
              </a:lnSpc>
            </a:pPr>
            <a:r>
              <a:rPr lang="en-US" sz="3238">
                <a:solidFill>
                  <a:srgbClr val="FEFAE0"/>
                </a:solidFill>
                <a:latin typeface="Futura Bold"/>
              </a:rPr>
              <a:t>Caractéristique statique et de texture</a:t>
            </a:r>
          </a:p>
          <a:p>
            <a:pPr algn="just">
              <a:lnSpc>
                <a:spcPts val="4394"/>
              </a:lnSpc>
            </a:pPr>
            <a:r>
              <a:rPr lang="en-US" sz="3138">
                <a:solidFill>
                  <a:srgbClr val="FEFAE0"/>
                </a:solidFill>
                <a:latin typeface="Futura"/>
              </a:rPr>
              <a:t>Dans les caractéristiques statiques et de texture, la variance,l'entropie, l'écart type et l'énergie sont utilisés.</a:t>
            </a:r>
          </a:p>
          <a:p>
            <a:pPr algn="just">
              <a:lnSpc>
                <a:spcPts val="4394"/>
              </a:lnSpc>
            </a:pPr>
          </a:p>
        </p:txBody>
      </p:sp>
      <p:sp>
        <p:nvSpPr>
          <p:cNvPr name="TextBox 18" id="18"/>
          <p:cNvSpPr txBox="true"/>
          <p:nvPr/>
        </p:nvSpPr>
        <p:spPr>
          <a:xfrm rot="0">
            <a:off x="7781825" y="1389053"/>
            <a:ext cx="8618625" cy="1901952"/>
          </a:xfrm>
          <a:prstGeom prst="rect">
            <a:avLst/>
          </a:prstGeom>
        </p:spPr>
        <p:txBody>
          <a:bodyPr anchor="t" rtlCol="false" tIns="0" lIns="0" bIns="0" rIns="0">
            <a:spAutoFit/>
          </a:bodyPr>
          <a:lstStyle/>
          <a:p>
            <a:pPr algn="l" marL="0" indent="0" lvl="0">
              <a:lnSpc>
                <a:spcPts val="7434"/>
              </a:lnSpc>
            </a:pPr>
            <a:r>
              <a:rPr lang="en-US" sz="6300">
                <a:solidFill>
                  <a:srgbClr val="5F6F52"/>
                </a:solidFill>
                <a:latin typeface="Kollektif Bold"/>
              </a:rPr>
              <a:t>EXTRACTION DES CARACTERISTIQUES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AE0"/>
        </a:solidFill>
      </p:bgPr>
    </p:bg>
    <p:spTree>
      <p:nvGrpSpPr>
        <p:cNvPr id="1" name=""/>
        <p:cNvGrpSpPr/>
        <p:nvPr/>
      </p:nvGrpSpPr>
      <p:grpSpPr>
        <a:xfrm>
          <a:off x="0" y="0"/>
          <a:ext cx="0" cy="0"/>
          <a:chOff x="0" y="0"/>
          <a:chExt cx="0" cy="0"/>
        </a:xfrm>
      </p:grpSpPr>
      <p:grpSp>
        <p:nvGrpSpPr>
          <p:cNvPr name="Group 2" id="2"/>
          <p:cNvGrpSpPr/>
          <p:nvPr/>
        </p:nvGrpSpPr>
        <p:grpSpPr>
          <a:xfrm rot="0">
            <a:off x="848924" y="213514"/>
            <a:ext cx="6372512" cy="10466610"/>
            <a:chOff x="0" y="0"/>
            <a:chExt cx="3282950" cy="5392121"/>
          </a:xfrm>
        </p:grpSpPr>
        <p:sp>
          <p:nvSpPr>
            <p:cNvPr name="Freeform 3" id="3"/>
            <p:cNvSpPr/>
            <p:nvPr/>
          </p:nvSpPr>
          <p:spPr>
            <a:xfrm flipH="false" flipV="false" rot="0">
              <a:off x="0" y="0"/>
              <a:ext cx="3282950" cy="5392121"/>
            </a:xfrm>
            <a:custGeom>
              <a:avLst/>
              <a:gdLst/>
              <a:ahLst/>
              <a:cxnLst/>
              <a:rect r="r" b="b" t="t" l="l"/>
              <a:pathLst>
                <a:path h="5392121" w="3282950">
                  <a:moveTo>
                    <a:pt x="0" y="0"/>
                  </a:moveTo>
                  <a:lnTo>
                    <a:pt x="2532380" y="0"/>
                  </a:lnTo>
                  <a:cubicBezTo>
                    <a:pt x="2946400" y="0"/>
                    <a:pt x="3282950" y="552771"/>
                    <a:pt x="3282950" y="1232783"/>
                  </a:cubicBezTo>
                  <a:lnTo>
                    <a:pt x="3282950" y="5392121"/>
                  </a:lnTo>
                  <a:lnTo>
                    <a:pt x="0" y="5392121"/>
                  </a:lnTo>
                  <a:lnTo>
                    <a:pt x="0" y="0"/>
                  </a:lnTo>
                  <a:close/>
                </a:path>
              </a:pathLst>
            </a:custGeom>
            <a:blipFill>
              <a:blip r:embed="rId2"/>
              <a:stretch>
                <a:fillRect l="-32123" t="0" r="-32123" b="0"/>
              </a:stretch>
            </a:blipFill>
          </p:spPr>
        </p:sp>
      </p:grpSp>
      <p:grpSp>
        <p:nvGrpSpPr>
          <p:cNvPr name="Group 4" id="4"/>
          <p:cNvGrpSpPr/>
          <p:nvPr/>
        </p:nvGrpSpPr>
        <p:grpSpPr>
          <a:xfrm rot="0">
            <a:off x="7907145" y="1664378"/>
            <a:ext cx="9768601" cy="2943856"/>
            <a:chOff x="0" y="0"/>
            <a:chExt cx="2572800" cy="775337"/>
          </a:xfrm>
        </p:grpSpPr>
        <p:sp>
          <p:nvSpPr>
            <p:cNvPr name="Freeform 5" id="5"/>
            <p:cNvSpPr/>
            <p:nvPr/>
          </p:nvSpPr>
          <p:spPr>
            <a:xfrm flipH="false" flipV="false" rot="0">
              <a:off x="0" y="0"/>
              <a:ext cx="2572800" cy="775337"/>
            </a:xfrm>
            <a:custGeom>
              <a:avLst/>
              <a:gdLst/>
              <a:ahLst/>
              <a:cxnLst/>
              <a:rect r="r" b="b" t="t" l="l"/>
              <a:pathLst>
                <a:path h="775337" w="2572800">
                  <a:moveTo>
                    <a:pt x="0" y="0"/>
                  </a:moveTo>
                  <a:lnTo>
                    <a:pt x="2572800" y="0"/>
                  </a:lnTo>
                  <a:lnTo>
                    <a:pt x="2572800" y="775337"/>
                  </a:lnTo>
                  <a:lnTo>
                    <a:pt x="0" y="775337"/>
                  </a:lnTo>
                  <a:close/>
                </a:path>
              </a:pathLst>
            </a:custGeom>
            <a:solidFill>
              <a:srgbClr val="A9B388"/>
            </a:solidFill>
          </p:spPr>
        </p:sp>
        <p:sp>
          <p:nvSpPr>
            <p:cNvPr name="TextBox 6" id="6"/>
            <p:cNvSpPr txBox="true"/>
            <p:nvPr/>
          </p:nvSpPr>
          <p:spPr>
            <a:xfrm>
              <a:off x="0" y="-38100"/>
              <a:ext cx="2572800" cy="813437"/>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7983345" y="6106614"/>
            <a:ext cx="9768601" cy="2764628"/>
            <a:chOff x="0" y="0"/>
            <a:chExt cx="2572800" cy="728132"/>
          </a:xfrm>
        </p:grpSpPr>
        <p:sp>
          <p:nvSpPr>
            <p:cNvPr name="Freeform 8" id="8"/>
            <p:cNvSpPr/>
            <p:nvPr/>
          </p:nvSpPr>
          <p:spPr>
            <a:xfrm flipH="false" flipV="false" rot="0">
              <a:off x="0" y="0"/>
              <a:ext cx="2572800" cy="728132"/>
            </a:xfrm>
            <a:custGeom>
              <a:avLst/>
              <a:gdLst/>
              <a:ahLst/>
              <a:cxnLst/>
              <a:rect r="r" b="b" t="t" l="l"/>
              <a:pathLst>
                <a:path h="728132" w="2572800">
                  <a:moveTo>
                    <a:pt x="0" y="0"/>
                  </a:moveTo>
                  <a:lnTo>
                    <a:pt x="2572800" y="0"/>
                  </a:lnTo>
                  <a:lnTo>
                    <a:pt x="2572800" y="728132"/>
                  </a:lnTo>
                  <a:lnTo>
                    <a:pt x="0" y="728132"/>
                  </a:lnTo>
                  <a:close/>
                </a:path>
              </a:pathLst>
            </a:custGeom>
            <a:solidFill>
              <a:srgbClr val="899D7A"/>
            </a:solidFill>
          </p:spPr>
        </p:sp>
        <p:sp>
          <p:nvSpPr>
            <p:cNvPr name="TextBox 9" id="9"/>
            <p:cNvSpPr txBox="true"/>
            <p:nvPr/>
          </p:nvSpPr>
          <p:spPr>
            <a:xfrm>
              <a:off x="0" y="-38100"/>
              <a:ext cx="2572800" cy="766232"/>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7754745" y="1569128"/>
            <a:ext cx="9768601" cy="2785882"/>
            <a:chOff x="0" y="0"/>
            <a:chExt cx="2572800" cy="733730"/>
          </a:xfrm>
        </p:grpSpPr>
        <p:sp>
          <p:nvSpPr>
            <p:cNvPr name="Freeform 11" id="11"/>
            <p:cNvSpPr/>
            <p:nvPr/>
          </p:nvSpPr>
          <p:spPr>
            <a:xfrm flipH="false" flipV="false" rot="0">
              <a:off x="0" y="0"/>
              <a:ext cx="2572800" cy="733730"/>
            </a:xfrm>
            <a:custGeom>
              <a:avLst/>
              <a:gdLst/>
              <a:ahLst/>
              <a:cxnLst/>
              <a:rect r="r" b="b" t="t" l="l"/>
              <a:pathLst>
                <a:path h="733730" w="2572800">
                  <a:moveTo>
                    <a:pt x="0" y="0"/>
                  </a:moveTo>
                  <a:lnTo>
                    <a:pt x="2572800" y="0"/>
                  </a:lnTo>
                  <a:lnTo>
                    <a:pt x="2572800" y="733730"/>
                  </a:lnTo>
                  <a:lnTo>
                    <a:pt x="0" y="733730"/>
                  </a:lnTo>
                  <a:close/>
                </a:path>
              </a:pathLst>
            </a:custGeom>
            <a:solidFill>
              <a:srgbClr val="D8DFC2"/>
            </a:solidFill>
          </p:spPr>
        </p:sp>
        <p:sp>
          <p:nvSpPr>
            <p:cNvPr name="TextBox 12" id="12"/>
            <p:cNvSpPr txBox="true"/>
            <p:nvPr/>
          </p:nvSpPr>
          <p:spPr>
            <a:xfrm>
              <a:off x="0" y="-38100"/>
              <a:ext cx="2572800" cy="77183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7830945" y="6011364"/>
            <a:ext cx="9768601" cy="2669378"/>
            <a:chOff x="0" y="0"/>
            <a:chExt cx="2572800" cy="703046"/>
          </a:xfrm>
        </p:grpSpPr>
        <p:sp>
          <p:nvSpPr>
            <p:cNvPr name="Freeform 14" id="14"/>
            <p:cNvSpPr/>
            <p:nvPr/>
          </p:nvSpPr>
          <p:spPr>
            <a:xfrm flipH="false" flipV="false" rot="0">
              <a:off x="0" y="0"/>
              <a:ext cx="2572800" cy="703046"/>
            </a:xfrm>
            <a:custGeom>
              <a:avLst/>
              <a:gdLst/>
              <a:ahLst/>
              <a:cxnLst/>
              <a:rect r="r" b="b" t="t" l="l"/>
              <a:pathLst>
                <a:path h="703046" w="2572800">
                  <a:moveTo>
                    <a:pt x="0" y="0"/>
                  </a:moveTo>
                  <a:lnTo>
                    <a:pt x="2572800" y="0"/>
                  </a:lnTo>
                  <a:lnTo>
                    <a:pt x="2572800" y="703046"/>
                  </a:lnTo>
                  <a:lnTo>
                    <a:pt x="0" y="703046"/>
                  </a:lnTo>
                  <a:close/>
                </a:path>
              </a:pathLst>
            </a:custGeom>
            <a:solidFill>
              <a:srgbClr val="B1C381"/>
            </a:solidFill>
          </p:spPr>
        </p:sp>
        <p:sp>
          <p:nvSpPr>
            <p:cNvPr name="TextBox 15" id="15"/>
            <p:cNvSpPr txBox="true"/>
            <p:nvPr/>
          </p:nvSpPr>
          <p:spPr>
            <a:xfrm>
              <a:off x="0" y="-38100"/>
              <a:ext cx="2572800" cy="741146"/>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226984" y="8452577"/>
            <a:ext cx="3011369" cy="3011369"/>
          </a:xfrm>
          <a:custGeom>
            <a:avLst/>
            <a:gdLst/>
            <a:ahLst/>
            <a:cxnLst/>
            <a:rect r="r" b="b" t="t" l="l"/>
            <a:pathLst>
              <a:path h="3011369" w="3011369">
                <a:moveTo>
                  <a:pt x="0" y="0"/>
                </a:moveTo>
                <a:lnTo>
                  <a:pt x="3011369" y="0"/>
                </a:lnTo>
                <a:lnTo>
                  <a:pt x="3011369" y="3011368"/>
                </a:lnTo>
                <a:lnTo>
                  <a:pt x="0" y="3011368"/>
                </a:lnTo>
                <a:lnTo>
                  <a:pt x="0" y="0"/>
                </a:lnTo>
                <a:close/>
              </a:path>
            </a:pathLst>
          </a:custGeom>
          <a:blipFill>
            <a:blip r:embed="rId3">
              <a:alphaModFix amt="36000"/>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5400000">
            <a:off x="792876" y="282345"/>
            <a:ext cx="635172" cy="1347845"/>
          </a:xfrm>
          <a:custGeom>
            <a:avLst/>
            <a:gdLst/>
            <a:ahLst/>
            <a:cxnLst/>
            <a:rect r="r" b="b" t="t" l="l"/>
            <a:pathLst>
              <a:path h="1347845" w="635172">
                <a:moveTo>
                  <a:pt x="0" y="0"/>
                </a:moveTo>
                <a:lnTo>
                  <a:pt x="635172" y="0"/>
                </a:lnTo>
                <a:lnTo>
                  <a:pt x="635172"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7754745" y="80164"/>
            <a:ext cx="10006708" cy="1193800"/>
          </a:xfrm>
          <a:prstGeom prst="rect">
            <a:avLst/>
          </a:prstGeom>
        </p:spPr>
        <p:txBody>
          <a:bodyPr anchor="t" rtlCol="false" tIns="0" lIns="0" bIns="0" rIns="0">
            <a:spAutoFit/>
          </a:bodyPr>
          <a:lstStyle/>
          <a:p>
            <a:pPr algn="l" marL="0" indent="0" lvl="0">
              <a:lnSpc>
                <a:spcPts val="9799"/>
              </a:lnSpc>
              <a:spcBef>
                <a:spcPct val="0"/>
              </a:spcBef>
            </a:pPr>
            <a:r>
              <a:rPr lang="en-US" sz="6999">
                <a:solidFill>
                  <a:srgbClr val="B99470"/>
                </a:solidFill>
                <a:latin typeface="Kollektif Bold"/>
              </a:rPr>
              <a:t>CLASSIFICATIONS</a:t>
            </a:r>
          </a:p>
        </p:txBody>
      </p:sp>
      <p:sp>
        <p:nvSpPr>
          <p:cNvPr name="TextBox 19" id="19"/>
          <p:cNvSpPr txBox="true"/>
          <p:nvPr/>
        </p:nvSpPr>
        <p:spPr>
          <a:xfrm rot="0">
            <a:off x="8102739" y="1599251"/>
            <a:ext cx="5151131" cy="588432"/>
          </a:xfrm>
          <a:prstGeom prst="rect">
            <a:avLst/>
          </a:prstGeom>
        </p:spPr>
        <p:txBody>
          <a:bodyPr anchor="t" rtlCol="false" tIns="0" lIns="0" bIns="0" rIns="0">
            <a:spAutoFit/>
          </a:bodyPr>
          <a:lstStyle/>
          <a:p>
            <a:pPr algn="l">
              <a:lnSpc>
                <a:spcPts val="4316"/>
              </a:lnSpc>
            </a:pPr>
            <a:r>
              <a:rPr lang="en-US" sz="3083">
                <a:solidFill>
                  <a:srgbClr val="000000"/>
                </a:solidFill>
                <a:latin typeface="Futura Bold"/>
              </a:rPr>
              <a:t>Régression Logistique</a:t>
            </a:r>
          </a:p>
        </p:txBody>
      </p:sp>
      <p:sp>
        <p:nvSpPr>
          <p:cNvPr name="TextBox 20" id="20"/>
          <p:cNvSpPr txBox="true"/>
          <p:nvPr/>
        </p:nvSpPr>
        <p:spPr>
          <a:xfrm rot="0">
            <a:off x="8178939" y="6085736"/>
            <a:ext cx="5151131" cy="588432"/>
          </a:xfrm>
          <a:prstGeom prst="rect">
            <a:avLst/>
          </a:prstGeom>
        </p:spPr>
        <p:txBody>
          <a:bodyPr anchor="t" rtlCol="false" tIns="0" lIns="0" bIns="0" rIns="0">
            <a:spAutoFit/>
          </a:bodyPr>
          <a:lstStyle/>
          <a:p>
            <a:pPr algn="l">
              <a:lnSpc>
                <a:spcPts val="4316"/>
              </a:lnSpc>
            </a:pPr>
            <a:r>
              <a:rPr lang="en-US" sz="3083">
                <a:solidFill>
                  <a:srgbClr val="000000"/>
                </a:solidFill>
                <a:latin typeface="Futura Bold"/>
              </a:rPr>
              <a:t>Vecteur Support Machine SVM</a:t>
            </a:r>
          </a:p>
        </p:txBody>
      </p:sp>
      <p:sp>
        <p:nvSpPr>
          <p:cNvPr name="TextBox 21" id="21"/>
          <p:cNvSpPr txBox="true"/>
          <p:nvPr/>
        </p:nvSpPr>
        <p:spPr>
          <a:xfrm rot="0">
            <a:off x="8102739" y="2235220"/>
            <a:ext cx="9156561" cy="1784350"/>
          </a:xfrm>
          <a:prstGeom prst="rect">
            <a:avLst/>
          </a:prstGeom>
        </p:spPr>
        <p:txBody>
          <a:bodyPr anchor="t" rtlCol="false" tIns="0" lIns="0" bIns="0" rIns="0">
            <a:spAutoFit/>
          </a:bodyPr>
          <a:lstStyle/>
          <a:p>
            <a:pPr algn="l">
              <a:lnSpc>
                <a:spcPts val="3499"/>
              </a:lnSpc>
            </a:pPr>
            <a:r>
              <a:rPr lang="en-US" sz="2499">
                <a:solidFill>
                  <a:srgbClr val="000000"/>
                </a:solidFill>
                <a:latin typeface="Futura"/>
              </a:rPr>
              <a:t>Autre technique empruntée au monde de la statique par le</a:t>
            </a:r>
          </a:p>
          <a:p>
            <a:pPr algn="l">
              <a:lnSpc>
                <a:spcPts val="3499"/>
              </a:lnSpc>
            </a:pPr>
            <a:r>
              <a:rPr lang="en-US" sz="2499">
                <a:solidFill>
                  <a:srgbClr val="000000"/>
                </a:solidFill>
                <a:latin typeface="Futura"/>
              </a:rPr>
              <a:t>machine learning en régression logistique.</a:t>
            </a:r>
          </a:p>
          <a:p>
            <a:pPr algn="l">
              <a:lnSpc>
                <a:spcPts val="3499"/>
              </a:lnSpc>
            </a:pPr>
            <a:r>
              <a:rPr lang="en-US" sz="2499">
                <a:solidFill>
                  <a:srgbClr val="000000"/>
                </a:solidFill>
                <a:latin typeface="Futura"/>
              </a:rPr>
              <a:t>Les statisticiens ont développé l’équation logistique,</a:t>
            </a:r>
          </a:p>
          <a:p>
            <a:pPr algn="l">
              <a:lnSpc>
                <a:spcPts val="3499"/>
              </a:lnSpc>
            </a:pPr>
            <a:r>
              <a:rPr lang="en-US" sz="2499">
                <a:solidFill>
                  <a:srgbClr val="000000"/>
                </a:solidFill>
                <a:latin typeface="Futura"/>
              </a:rPr>
              <a:t>également appelée fonction sigmoïde.</a:t>
            </a:r>
          </a:p>
        </p:txBody>
      </p:sp>
      <p:sp>
        <p:nvSpPr>
          <p:cNvPr name="TextBox 22" id="22"/>
          <p:cNvSpPr txBox="true"/>
          <p:nvPr/>
        </p:nvSpPr>
        <p:spPr>
          <a:xfrm rot="0">
            <a:off x="8178939" y="6677455"/>
            <a:ext cx="9156561" cy="1346200"/>
          </a:xfrm>
          <a:prstGeom prst="rect">
            <a:avLst/>
          </a:prstGeom>
        </p:spPr>
        <p:txBody>
          <a:bodyPr anchor="t" rtlCol="false" tIns="0" lIns="0" bIns="0" rIns="0">
            <a:spAutoFit/>
          </a:bodyPr>
          <a:lstStyle/>
          <a:p>
            <a:pPr algn="l">
              <a:lnSpc>
                <a:spcPts val="3499"/>
              </a:lnSpc>
            </a:pPr>
            <a:r>
              <a:rPr lang="en-US" sz="2499">
                <a:solidFill>
                  <a:srgbClr val="000000"/>
                </a:solidFill>
                <a:latin typeface="Futura"/>
              </a:rPr>
              <a:t>Support Vector Machine (SVM) est un algorithme</a:t>
            </a:r>
          </a:p>
          <a:p>
            <a:pPr algn="l">
              <a:lnSpc>
                <a:spcPts val="3499"/>
              </a:lnSpc>
            </a:pPr>
            <a:r>
              <a:rPr lang="en-US" sz="2499">
                <a:solidFill>
                  <a:srgbClr val="000000"/>
                </a:solidFill>
                <a:latin typeface="Futura"/>
              </a:rPr>
              <a:t>d'apprentissage automatique supervisé qui est utilisé pour lesproblèmes de classification et de régression.</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AE0"/>
        </a:solidFill>
      </p:bgPr>
    </p:bg>
    <p:spTree>
      <p:nvGrpSpPr>
        <p:cNvPr id="1" name=""/>
        <p:cNvGrpSpPr/>
        <p:nvPr/>
      </p:nvGrpSpPr>
      <p:grpSpPr>
        <a:xfrm>
          <a:off x="0" y="0"/>
          <a:ext cx="0" cy="0"/>
          <a:chOff x="0" y="0"/>
          <a:chExt cx="0" cy="0"/>
        </a:xfrm>
      </p:grpSpPr>
      <p:sp>
        <p:nvSpPr>
          <p:cNvPr name="Freeform 2" id="2"/>
          <p:cNvSpPr/>
          <p:nvPr/>
        </p:nvSpPr>
        <p:spPr>
          <a:xfrm flipH="false" flipV="false" rot="0">
            <a:off x="10847189" y="506711"/>
            <a:ext cx="7010324" cy="7010324"/>
          </a:xfrm>
          <a:custGeom>
            <a:avLst/>
            <a:gdLst/>
            <a:ahLst/>
            <a:cxnLst/>
            <a:rect r="r" b="b" t="t" l="l"/>
            <a:pathLst>
              <a:path h="7010324" w="7010324">
                <a:moveTo>
                  <a:pt x="0" y="0"/>
                </a:moveTo>
                <a:lnTo>
                  <a:pt x="7010324" y="0"/>
                </a:lnTo>
                <a:lnTo>
                  <a:pt x="7010324" y="7010323"/>
                </a:lnTo>
                <a:lnTo>
                  <a:pt x="0" y="7010323"/>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600950" y="2769966"/>
            <a:ext cx="12047604" cy="4747068"/>
            <a:chOff x="0" y="0"/>
            <a:chExt cx="3173032" cy="1250257"/>
          </a:xfrm>
        </p:grpSpPr>
        <p:sp>
          <p:nvSpPr>
            <p:cNvPr name="Freeform 4" id="4"/>
            <p:cNvSpPr/>
            <p:nvPr/>
          </p:nvSpPr>
          <p:spPr>
            <a:xfrm flipH="false" flipV="false" rot="0">
              <a:off x="0" y="0"/>
              <a:ext cx="3173032" cy="1250257"/>
            </a:xfrm>
            <a:custGeom>
              <a:avLst/>
              <a:gdLst/>
              <a:ahLst/>
              <a:cxnLst/>
              <a:rect r="r" b="b" t="t" l="l"/>
              <a:pathLst>
                <a:path h="1250257" w="3173032">
                  <a:moveTo>
                    <a:pt x="0" y="0"/>
                  </a:moveTo>
                  <a:lnTo>
                    <a:pt x="3173032" y="0"/>
                  </a:lnTo>
                  <a:lnTo>
                    <a:pt x="3173032" y="1250257"/>
                  </a:lnTo>
                  <a:lnTo>
                    <a:pt x="0" y="1250257"/>
                  </a:lnTo>
                  <a:close/>
                </a:path>
              </a:pathLst>
            </a:custGeom>
            <a:solidFill>
              <a:srgbClr val="5F6F52"/>
            </a:solidFill>
          </p:spPr>
        </p:sp>
        <p:sp>
          <p:nvSpPr>
            <p:cNvPr name="TextBox 5" id="5"/>
            <p:cNvSpPr txBox="true"/>
            <p:nvPr/>
          </p:nvSpPr>
          <p:spPr>
            <a:xfrm>
              <a:off x="0" y="-38100"/>
              <a:ext cx="3173032" cy="1288357"/>
            </a:xfrm>
            <a:prstGeom prst="rect">
              <a:avLst/>
            </a:prstGeom>
          </p:spPr>
          <p:txBody>
            <a:bodyPr anchor="ctr" rtlCol="false" tIns="50800" lIns="50800" bIns="50800" rIns="50800"/>
            <a:lstStyle/>
            <a:p>
              <a:pPr algn="ctr">
                <a:lnSpc>
                  <a:spcPts val="2659"/>
                </a:lnSpc>
              </a:pPr>
            </a:p>
          </p:txBody>
        </p:sp>
      </p:grpSp>
      <p:pic>
        <p:nvPicPr>
          <p:cNvPr name="Picture 6" id="6"/>
          <p:cNvPicPr>
            <a:picLocks noChangeAspect="true"/>
          </p:cNvPicPr>
          <p:nvPr/>
        </p:nvPicPr>
        <p:blipFill>
          <a:blip r:embed="rId4"/>
          <a:stretch>
            <a:fillRect/>
          </a:stretch>
        </p:blipFill>
        <p:spPr>
          <a:xfrm rot="0">
            <a:off x="-535902" y="-535902"/>
            <a:ext cx="11358804" cy="11358804"/>
          </a:xfrm>
          <a:prstGeom prst="rect">
            <a:avLst/>
          </a:prstGeom>
        </p:spPr>
      </p:pic>
      <p:grpSp>
        <p:nvGrpSpPr>
          <p:cNvPr name="Group 7" id="7"/>
          <p:cNvGrpSpPr/>
          <p:nvPr/>
        </p:nvGrpSpPr>
        <p:grpSpPr>
          <a:xfrm rot="0">
            <a:off x="1804286" y="1804286"/>
            <a:ext cx="6678427" cy="667842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9470"/>
            </a:solidFill>
          </p:spPr>
        </p:sp>
        <p:sp>
          <p:nvSpPr>
            <p:cNvPr name="TextBox 9" id="9"/>
            <p:cNvSpPr txBox="true"/>
            <p:nvPr/>
          </p:nvSpPr>
          <p:spPr>
            <a:xfrm>
              <a:off x="76200" y="-57150"/>
              <a:ext cx="660400" cy="793750"/>
            </a:xfrm>
            <a:prstGeom prst="rect">
              <a:avLst/>
            </a:prstGeom>
          </p:spPr>
          <p:txBody>
            <a:bodyPr anchor="ctr" rtlCol="false" tIns="50800" lIns="50800" bIns="50800" rIns="50800"/>
            <a:lstStyle/>
            <a:p>
              <a:pPr algn="ctr">
                <a:lnSpc>
                  <a:spcPts val="8820"/>
                </a:lnSpc>
              </a:pPr>
              <a:r>
                <a:rPr lang="en-US" sz="6300">
                  <a:solidFill>
                    <a:srgbClr val="FEFAE0"/>
                  </a:solidFill>
                  <a:latin typeface="Kollektif Bold"/>
                </a:rPr>
                <a:t>CONCLUSION</a:t>
              </a:r>
            </a:p>
          </p:txBody>
        </p:sp>
      </p:grpSp>
      <p:sp>
        <p:nvSpPr>
          <p:cNvPr name="TextBox 10" id="10"/>
          <p:cNvSpPr txBox="true"/>
          <p:nvPr/>
        </p:nvSpPr>
        <p:spPr>
          <a:xfrm rot="0">
            <a:off x="10593965" y="3458898"/>
            <a:ext cx="7217789" cy="3806612"/>
          </a:xfrm>
          <a:prstGeom prst="rect">
            <a:avLst/>
          </a:prstGeom>
        </p:spPr>
        <p:txBody>
          <a:bodyPr anchor="t" rtlCol="false" tIns="0" lIns="0" bIns="0" rIns="0">
            <a:spAutoFit/>
          </a:bodyPr>
          <a:lstStyle/>
          <a:p>
            <a:pPr algn="just">
              <a:lnSpc>
                <a:spcPts val="3336"/>
              </a:lnSpc>
            </a:pPr>
            <a:r>
              <a:rPr lang="en-US" sz="2383">
                <a:solidFill>
                  <a:srgbClr val="FEFAE0"/>
                </a:solidFill>
                <a:latin typeface="Futura"/>
              </a:rPr>
              <a:t>La drépanocytose est une situation dans laquelle les globules rouges ne sont </a:t>
            </a:r>
            <a:r>
              <a:rPr lang="en-US" sz="2383">
                <a:solidFill>
                  <a:srgbClr val="FEFAE0"/>
                </a:solidFill>
                <a:latin typeface="Futura"/>
              </a:rPr>
              <a:t>pas produits comme ils devraient l’être. Dans cette étude, la segmentation des bassins versants a été utilisée pour supprimer les cellules superposées. des caractéristiques telles que des caractéristiques géométriques, statistiques et texturales sont extraites des cellules. nous avons utilisé quatre modèles d'apprentissage automatique pour classer les circulaires, les allongés et autres</a:t>
            </a:r>
          </a:p>
        </p:txBody>
      </p:sp>
      <p:sp>
        <p:nvSpPr>
          <p:cNvPr name="Freeform 11" id="11"/>
          <p:cNvSpPr/>
          <p:nvPr/>
        </p:nvSpPr>
        <p:spPr>
          <a:xfrm flipH="false" flipV="false" rot="0">
            <a:off x="72315" y="-1122194"/>
            <a:ext cx="1912769" cy="1912769"/>
          </a:xfrm>
          <a:custGeom>
            <a:avLst/>
            <a:gdLst/>
            <a:ahLst/>
            <a:cxnLst/>
            <a:rect r="r" b="b" t="t" l="l"/>
            <a:pathLst>
              <a:path h="1912769" w="1912769">
                <a:moveTo>
                  <a:pt x="0" y="0"/>
                </a:moveTo>
                <a:lnTo>
                  <a:pt x="1912770" y="0"/>
                </a:lnTo>
                <a:lnTo>
                  <a:pt x="1912770" y="1912769"/>
                </a:lnTo>
                <a:lnTo>
                  <a:pt x="0" y="19127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4352351" y="7992898"/>
            <a:ext cx="2082573" cy="2082573"/>
          </a:xfrm>
          <a:custGeom>
            <a:avLst/>
            <a:gdLst/>
            <a:ahLst/>
            <a:cxnLst/>
            <a:rect r="r" b="b" t="t" l="l"/>
            <a:pathLst>
              <a:path h="2082573" w="2082573">
                <a:moveTo>
                  <a:pt x="0" y="0"/>
                </a:moveTo>
                <a:lnTo>
                  <a:pt x="2082573" y="0"/>
                </a:lnTo>
                <a:lnTo>
                  <a:pt x="2082573" y="2082573"/>
                </a:lnTo>
                <a:lnTo>
                  <a:pt x="0" y="20825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6770468" y="8665798"/>
            <a:ext cx="2082573" cy="2082573"/>
          </a:xfrm>
          <a:custGeom>
            <a:avLst/>
            <a:gdLst/>
            <a:ahLst/>
            <a:cxnLst/>
            <a:rect r="r" b="b" t="t" l="l"/>
            <a:pathLst>
              <a:path h="2082573" w="2082573">
                <a:moveTo>
                  <a:pt x="0" y="0"/>
                </a:moveTo>
                <a:lnTo>
                  <a:pt x="2082573" y="0"/>
                </a:lnTo>
                <a:lnTo>
                  <a:pt x="2082573" y="2082573"/>
                </a:lnTo>
                <a:lnTo>
                  <a:pt x="0" y="208257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711114" y="8584377"/>
            <a:ext cx="635172" cy="1347845"/>
          </a:xfrm>
          <a:custGeom>
            <a:avLst/>
            <a:gdLst/>
            <a:ahLst/>
            <a:cxnLst/>
            <a:rect r="r" b="b" t="t" l="l"/>
            <a:pathLst>
              <a:path h="1347845" w="635172">
                <a:moveTo>
                  <a:pt x="0" y="0"/>
                </a:moveTo>
                <a:lnTo>
                  <a:pt x="635172" y="0"/>
                </a:lnTo>
                <a:lnTo>
                  <a:pt x="635172" y="1347846"/>
                </a:lnTo>
                <a:lnTo>
                  <a:pt x="0" y="13478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FAE0"/>
        </a:solidFill>
      </p:bgPr>
    </p:bg>
    <p:spTree>
      <p:nvGrpSpPr>
        <p:cNvPr id="1" name=""/>
        <p:cNvGrpSpPr/>
        <p:nvPr/>
      </p:nvGrpSpPr>
      <p:grpSpPr>
        <a:xfrm>
          <a:off x="0" y="0"/>
          <a:ext cx="0" cy="0"/>
          <a:chOff x="0" y="0"/>
          <a:chExt cx="0" cy="0"/>
        </a:xfrm>
      </p:grpSpPr>
      <p:grpSp>
        <p:nvGrpSpPr>
          <p:cNvPr name="Group 2" id="2"/>
          <p:cNvGrpSpPr/>
          <p:nvPr/>
        </p:nvGrpSpPr>
        <p:grpSpPr>
          <a:xfrm rot="0">
            <a:off x="12381604" y="4837730"/>
            <a:ext cx="4242524" cy="42425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329082" y="-761528"/>
            <a:ext cx="11810057" cy="1181005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900539" y="7328675"/>
            <a:ext cx="3045740" cy="30457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3201618" y="7629754"/>
            <a:ext cx="2443581" cy="2443581"/>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2462642" y="2660247"/>
            <a:ext cx="13501334" cy="5880676"/>
          </a:xfrm>
          <a:prstGeom prst="rect">
            <a:avLst/>
          </a:prstGeom>
        </p:spPr>
        <p:txBody>
          <a:bodyPr anchor="t" rtlCol="false" tIns="0" lIns="0" bIns="0" rIns="0">
            <a:spAutoFit/>
          </a:bodyPr>
          <a:lstStyle/>
          <a:p>
            <a:pPr algn="ctr" marL="0" indent="0" lvl="0">
              <a:lnSpc>
                <a:spcPts val="22808"/>
              </a:lnSpc>
            </a:pPr>
            <a:r>
              <a:rPr lang="en-US" sz="21516">
                <a:solidFill>
                  <a:srgbClr val="FEFAE0"/>
                </a:solidFill>
                <a:latin typeface="Kollektif Bold"/>
              </a:rPr>
              <a:t>THANK YOU</a:t>
            </a:r>
          </a:p>
        </p:txBody>
      </p:sp>
      <p:grpSp>
        <p:nvGrpSpPr>
          <p:cNvPr name="Group 15" id="15"/>
          <p:cNvGrpSpPr/>
          <p:nvPr/>
        </p:nvGrpSpPr>
        <p:grpSpPr>
          <a:xfrm rot="0">
            <a:off x="13152443" y="789657"/>
            <a:ext cx="1784738" cy="1784738"/>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9947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091277" y="2119199"/>
            <a:ext cx="1371365" cy="137136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6211891" y="5827219"/>
            <a:ext cx="8919562" cy="8919562"/>
          </a:xfrm>
          <a:custGeom>
            <a:avLst/>
            <a:gdLst/>
            <a:ahLst/>
            <a:cxnLst/>
            <a:rect r="r" b="b" t="t" l="l"/>
            <a:pathLst>
              <a:path h="8919562" w="8919562">
                <a:moveTo>
                  <a:pt x="0" y="0"/>
                </a:moveTo>
                <a:lnTo>
                  <a:pt x="8919562" y="0"/>
                </a:lnTo>
                <a:lnTo>
                  <a:pt x="8919562" y="8919562"/>
                </a:lnTo>
                <a:lnTo>
                  <a:pt x="0" y="8919562"/>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5482231" y="652106"/>
            <a:ext cx="1777069" cy="1777069"/>
          </a:xfrm>
          <a:custGeom>
            <a:avLst/>
            <a:gdLst/>
            <a:ahLst/>
            <a:cxnLst/>
            <a:rect r="r" b="b" t="t" l="l"/>
            <a:pathLst>
              <a:path h="1777069" w="1777069">
                <a:moveTo>
                  <a:pt x="0" y="0"/>
                </a:moveTo>
                <a:lnTo>
                  <a:pt x="1777069" y="0"/>
                </a:lnTo>
                <a:lnTo>
                  <a:pt x="1777069" y="1777069"/>
                </a:lnTo>
                <a:lnTo>
                  <a:pt x="0" y="1777069"/>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359826" y="5457710"/>
            <a:ext cx="1347845" cy="1347845"/>
          </a:xfrm>
          <a:custGeom>
            <a:avLst/>
            <a:gdLst/>
            <a:ahLst/>
            <a:cxnLst/>
            <a:rect r="r" b="b" t="t" l="l"/>
            <a:pathLst>
              <a:path h="1347845" w="1347845">
                <a:moveTo>
                  <a:pt x="0" y="0"/>
                </a:moveTo>
                <a:lnTo>
                  <a:pt x="1347845" y="0"/>
                </a:lnTo>
                <a:lnTo>
                  <a:pt x="1347845"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1359826" y="6915319"/>
            <a:ext cx="1347845" cy="1347845"/>
          </a:xfrm>
          <a:custGeom>
            <a:avLst/>
            <a:gdLst/>
            <a:ahLst/>
            <a:cxnLst/>
            <a:rect r="r" b="b" t="t" l="l"/>
            <a:pathLst>
              <a:path h="1347845" w="1347845">
                <a:moveTo>
                  <a:pt x="0" y="0"/>
                </a:moveTo>
                <a:lnTo>
                  <a:pt x="1347845" y="0"/>
                </a:lnTo>
                <a:lnTo>
                  <a:pt x="1347845"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7614077" y="1786698"/>
            <a:ext cx="1347845" cy="1347845"/>
          </a:xfrm>
          <a:custGeom>
            <a:avLst/>
            <a:gdLst/>
            <a:ahLst/>
            <a:cxnLst/>
            <a:rect r="r" b="b" t="t" l="l"/>
            <a:pathLst>
              <a:path h="1347845" w="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0">
            <a:off x="17614077" y="3244308"/>
            <a:ext cx="1347845" cy="1347845"/>
          </a:xfrm>
          <a:custGeom>
            <a:avLst/>
            <a:gdLst/>
            <a:ahLst/>
            <a:cxnLst/>
            <a:rect r="r" b="b" t="t" l="l"/>
            <a:pathLst>
              <a:path h="1347845" w="1347845">
                <a:moveTo>
                  <a:pt x="0" y="0"/>
                </a:moveTo>
                <a:lnTo>
                  <a:pt x="1347846" y="0"/>
                </a:lnTo>
                <a:lnTo>
                  <a:pt x="1347846" y="1347845"/>
                </a:lnTo>
                <a:lnTo>
                  <a:pt x="0" y="13478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0">
            <a:off x="17259300" y="8359021"/>
            <a:ext cx="635172" cy="1347845"/>
          </a:xfrm>
          <a:custGeom>
            <a:avLst/>
            <a:gdLst/>
            <a:ahLst/>
            <a:cxnLst/>
            <a:rect r="r" b="b" t="t" l="l"/>
            <a:pathLst>
              <a:path h="1347845" w="635172">
                <a:moveTo>
                  <a:pt x="0" y="0"/>
                </a:moveTo>
                <a:lnTo>
                  <a:pt x="635172" y="0"/>
                </a:lnTo>
                <a:lnTo>
                  <a:pt x="635172" y="1347845"/>
                </a:lnTo>
                <a:lnTo>
                  <a:pt x="0" y="13478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AE0"/>
        </a:solidFill>
      </p:bgPr>
    </p:bg>
    <p:spTree>
      <p:nvGrpSpPr>
        <p:cNvPr id="1" name=""/>
        <p:cNvGrpSpPr/>
        <p:nvPr/>
      </p:nvGrpSpPr>
      <p:grpSpPr>
        <a:xfrm>
          <a:off x="0" y="0"/>
          <a:ext cx="0" cy="0"/>
          <a:chOff x="0" y="0"/>
          <a:chExt cx="0" cy="0"/>
        </a:xfrm>
      </p:grpSpPr>
      <p:grpSp>
        <p:nvGrpSpPr>
          <p:cNvPr name="Group 2" id="2"/>
          <p:cNvGrpSpPr/>
          <p:nvPr/>
        </p:nvGrpSpPr>
        <p:grpSpPr>
          <a:xfrm rot="0">
            <a:off x="-327418" y="-514350"/>
            <a:ext cx="3151619" cy="11243186"/>
            <a:chOff x="0" y="0"/>
            <a:chExt cx="830056" cy="2961168"/>
          </a:xfrm>
        </p:grpSpPr>
        <p:sp>
          <p:nvSpPr>
            <p:cNvPr name="Freeform 3" id="3"/>
            <p:cNvSpPr/>
            <p:nvPr/>
          </p:nvSpPr>
          <p:spPr>
            <a:xfrm flipH="false" flipV="false" rot="0">
              <a:off x="0" y="0"/>
              <a:ext cx="830056" cy="2961168"/>
            </a:xfrm>
            <a:custGeom>
              <a:avLst/>
              <a:gdLst/>
              <a:ahLst/>
              <a:cxnLst/>
              <a:rect r="r" b="b" t="t" l="l"/>
              <a:pathLst>
                <a:path h="2961168" w="830056">
                  <a:moveTo>
                    <a:pt x="0" y="0"/>
                  </a:moveTo>
                  <a:lnTo>
                    <a:pt x="830056" y="0"/>
                  </a:lnTo>
                  <a:lnTo>
                    <a:pt x="830056" y="2961168"/>
                  </a:lnTo>
                  <a:lnTo>
                    <a:pt x="0" y="2961168"/>
                  </a:lnTo>
                  <a:close/>
                </a:path>
              </a:pathLst>
            </a:custGeom>
            <a:solidFill>
              <a:srgbClr val="5F6F52"/>
            </a:solidFill>
          </p:spPr>
        </p:sp>
        <p:sp>
          <p:nvSpPr>
            <p:cNvPr name="TextBox 4" id="4"/>
            <p:cNvSpPr txBox="true"/>
            <p:nvPr/>
          </p:nvSpPr>
          <p:spPr>
            <a:xfrm>
              <a:off x="0" y="-38100"/>
              <a:ext cx="830056" cy="299926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931910" y="-2958386"/>
            <a:ext cx="6524742" cy="6524742"/>
          </a:xfrm>
          <a:custGeom>
            <a:avLst/>
            <a:gdLst/>
            <a:ahLst/>
            <a:cxnLst/>
            <a:rect r="r" b="b" t="t" l="l"/>
            <a:pathLst>
              <a:path h="6524742" w="6524742">
                <a:moveTo>
                  <a:pt x="0" y="0"/>
                </a:moveTo>
                <a:lnTo>
                  <a:pt x="6524742" y="0"/>
                </a:lnTo>
                <a:lnTo>
                  <a:pt x="6524742" y="6524742"/>
                </a:lnTo>
                <a:lnTo>
                  <a:pt x="0" y="6524742"/>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936207" y="6147029"/>
            <a:ext cx="6524742" cy="6524742"/>
          </a:xfrm>
          <a:custGeom>
            <a:avLst/>
            <a:gdLst/>
            <a:ahLst/>
            <a:cxnLst/>
            <a:rect r="r" b="b" t="t" l="l"/>
            <a:pathLst>
              <a:path h="6524742" w="6524742">
                <a:moveTo>
                  <a:pt x="0" y="0"/>
                </a:moveTo>
                <a:lnTo>
                  <a:pt x="6524742" y="0"/>
                </a:lnTo>
                <a:lnTo>
                  <a:pt x="6524742" y="6524743"/>
                </a:lnTo>
                <a:lnTo>
                  <a:pt x="0" y="6524743"/>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9034774" y="1607504"/>
            <a:ext cx="8163804" cy="1775725"/>
            <a:chOff x="0" y="0"/>
            <a:chExt cx="2150138" cy="467681"/>
          </a:xfrm>
        </p:grpSpPr>
        <p:sp>
          <p:nvSpPr>
            <p:cNvPr name="Freeform 8" id="8"/>
            <p:cNvSpPr/>
            <p:nvPr/>
          </p:nvSpPr>
          <p:spPr>
            <a:xfrm flipH="false" flipV="false" rot="0">
              <a:off x="0" y="0"/>
              <a:ext cx="2150138" cy="467681"/>
            </a:xfrm>
            <a:custGeom>
              <a:avLst/>
              <a:gdLst/>
              <a:ahLst/>
              <a:cxnLst/>
              <a:rect r="r" b="b" t="t" l="l"/>
              <a:pathLst>
                <a:path h="467681" w="2150138">
                  <a:moveTo>
                    <a:pt x="94832" y="0"/>
                  </a:moveTo>
                  <a:lnTo>
                    <a:pt x="2055306" y="0"/>
                  </a:lnTo>
                  <a:cubicBezTo>
                    <a:pt x="2080457" y="0"/>
                    <a:pt x="2104578" y="9991"/>
                    <a:pt x="2122362" y="27776"/>
                  </a:cubicBezTo>
                  <a:cubicBezTo>
                    <a:pt x="2140146" y="45560"/>
                    <a:pt x="2150138" y="69681"/>
                    <a:pt x="2150138" y="94832"/>
                  </a:cubicBezTo>
                  <a:lnTo>
                    <a:pt x="2150138" y="372848"/>
                  </a:lnTo>
                  <a:cubicBezTo>
                    <a:pt x="2150138" y="425223"/>
                    <a:pt x="2107680" y="467681"/>
                    <a:pt x="2055306" y="467681"/>
                  </a:cubicBezTo>
                  <a:lnTo>
                    <a:pt x="94832" y="467681"/>
                  </a:lnTo>
                  <a:cubicBezTo>
                    <a:pt x="69681" y="467681"/>
                    <a:pt x="45560" y="457689"/>
                    <a:pt x="27776" y="439905"/>
                  </a:cubicBezTo>
                  <a:cubicBezTo>
                    <a:pt x="9991" y="422120"/>
                    <a:pt x="0" y="397999"/>
                    <a:pt x="0" y="372848"/>
                  </a:cubicBezTo>
                  <a:lnTo>
                    <a:pt x="0" y="94832"/>
                  </a:lnTo>
                  <a:cubicBezTo>
                    <a:pt x="0" y="69681"/>
                    <a:pt x="9991" y="45560"/>
                    <a:pt x="27776" y="27776"/>
                  </a:cubicBezTo>
                  <a:cubicBezTo>
                    <a:pt x="45560" y="9991"/>
                    <a:pt x="69681" y="0"/>
                    <a:pt x="94832" y="0"/>
                  </a:cubicBezTo>
                  <a:close/>
                </a:path>
              </a:pathLst>
            </a:custGeom>
            <a:solidFill>
              <a:srgbClr val="B99470"/>
            </a:solidFill>
          </p:spPr>
        </p:sp>
        <p:sp>
          <p:nvSpPr>
            <p:cNvPr name="TextBox 9" id="9"/>
            <p:cNvSpPr txBox="true"/>
            <p:nvPr/>
          </p:nvSpPr>
          <p:spPr>
            <a:xfrm>
              <a:off x="0" y="-38100"/>
              <a:ext cx="2150138" cy="505781"/>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7842409" y="1028700"/>
            <a:ext cx="2933332" cy="293333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7484" t="0" r="-43259" b="-114324"/>
              </a:stretch>
            </a:blipFill>
          </p:spPr>
        </p:sp>
      </p:grpSp>
      <p:grpSp>
        <p:nvGrpSpPr>
          <p:cNvPr name="Group 12" id="12"/>
          <p:cNvGrpSpPr/>
          <p:nvPr/>
        </p:nvGrpSpPr>
        <p:grpSpPr>
          <a:xfrm rot="0">
            <a:off x="9095496" y="6487128"/>
            <a:ext cx="8163804" cy="1775725"/>
            <a:chOff x="0" y="0"/>
            <a:chExt cx="2150138" cy="467681"/>
          </a:xfrm>
        </p:grpSpPr>
        <p:sp>
          <p:nvSpPr>
            <p:cNvPr name="Freeform 13" id="13"/>
            <p:cNvSpPr/>
            <p:nvPr/>
          </p:nvSpPr>
          <p:spPr>
            <a:xfrm flipH="false" flipV="false" rot="0">
              <a:off x="0" y="0"/>
              <a:ext cx="2150138" cy="467681"/>
            </a:xfrm>
            <a:custGeom>
              <a:avLst/>
              <a:gdLst/>
              <a:ahLst/>
              <a:cxnLst/>
              <a:rect r="r" b="b" t="t" l="l"/>
              <a:pathLst>
                <a:path h="467681" w="2150138">
                  <a:moveTo>
                    <a:pt x="94832" y="0"/>
                  </a:moveTo>
                  <a:lnTo>
                    <a:pt x="2055306" y="0"/>
                  </a:lnTo>
                  <a:cubicBezTo>
                    <a:pt x="2080457" y="0"/>
                    <a:pt x="2104578" y="9991"/>
                    <a:pt x="2122362" y="27776"/>
                  </a:cubicBezTo>
                  <a:cubicBezTo>
                    <a:pt x="2140146" y="45560"/>
                    <a:pt x="2150138" y="69681"/>
                    <a:pt x="2150138" y="94832"/>
                  </a:cubicBezTo>
                  <a:lnTo>
                    <a:pt x="2150138" y="372848"/>
                  </a:lnTo>
                  <a:cubicBezTo>
                    <a:pt x="2150138" y="425223"/>
                    <a:pt x="2107680" y="467681"/>
                    <a:pt x="2055306" y="467681"/>
                  </a:cubicBezTo>
                  <a:lnTo>
                    <a:pt x="94832" y="467681"/>
                  </a:lnTo>
                  <a:cubicBezTo>
                    <a:pt x="69681" y="467681"/>
                    <a:pt x="45560" y="457689"/>
                    <a:pt x="27776" y="439905"/>
                  </a:cubicBezTo>
                  <a:cubicBezTo>
                    <a:pt x="9991" y="422120"/>
                    <a:pt x="0" y="397999"/>
                    <a:pt x="0" y="372848"/>
                  </a:cubicBezTo>
                  <a:lnTo>
                    <a:pt x="0" y="94832"/>
                  </a:lnTo>
                  <a:cubicBezTo>
                    <a:pt x="0" y="69681"/>
                    <a:pt x="9991" y="45560"/>
                    <a:pt x="27776" y="27776"/>
                  </a:cubicBezTo>
                  <a:cubicBezTo>
                    <a:pt x="45560" y="9991"/>
                    <a:pt x="69681" y="0"/>
                    <a:pt x="94832" y="0"/>
                  </a:cubicBezTo>
                  <a:close/>
                </a:path>
              </a:pathLst>
            </a:custGeom>
            <a:solidFill>
              <a:srgbClr val="A9B388"/>
            </a:solidFill>
          </p:spPr>
        </p:sp>
        <p:sp>
          <p:nvSpPr>
            <p:cNvPr name="TextBox 14" id="14"/>
            <p:cNvSpPr txBox="true"/>
            <p:nvPr/>
          </p:nvSpPr>
          <p:spPr>
            <a:xfrm>
              <a:off x="0" y="-38100"/>
              <a:ext cx="2150138" cy="505781"/>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7903130" y="5908324"/>
            <a:ext cx="2933332" cy="293333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38815" r="0" b="-38815"/>
              </a:stretch>
            </a:blipFill>
          </p:spPr>
        </p:sp>
      </p:grpSp>
      <p:grpSp>
        <p:nvGrpSpPr>
          <p:cNvPr name="Group 17" id="17"/>
          <p:cNvGrpSpPr/>
          <p:nvPr/>
        </p:nvGrpSpPr>
        <p:grpSpPr>
          <a:xfrm rot="0">
            <a:off x="2173722" y="1091784"/>
            <a:ext cx="4525664" cy="8030917"/>
            <a:chOff x="0" y="0"/>
            <a:chExt cx="701144" cy="1244199"/>
          </a:xfrm>
        </p:grpSpPr>
        <p:sp>
          <p:nvSpPr>
            <p:cNvPr name="Freeform 18" id="18"/>
            <p:cNvSpPr/>
            <p:nvPr/>
          </p:nvSpPr>
          <p:spPr>
            <a:xfrm flipH="false" flipV="false" rot="0">
              <a:off x="0" y="0"/>
              <a:ext cx="701144" cy="1244199"/>
            </a:xfrm>
            <a:custGeom>
              <a:avLst/>
              <a:gdLst/>
              <a:ahLst/>
              <a:cxnLst/>
              <a:rect r="r" b="b" t="t" l="l"/>
              <a:pathLst>
                <a:path h="1244199" w="701144">
                  <a:moveTo>
                    <a:pt x="0" y="0"/>
                  </a:moveTo>
                  <a:lnTo>
                    <a:pt x="701144" y="0"/>
                  </a:lnTo>
                  <a:lnTo>
                    <a:pt x="701144" y="1244199"/>
                  </a:lnTo>
                  <a:lnTo>
                    <a:pt x="0" y="1244199"/>
                  </a:lnTo>
                  <a:close/>
                </a:path>
              </a:pathLst>
            </a:custGeom>
            <a:blipFill>
              <a:blip r:embed="rId6"/>
              <a:stretch>
                <a:fillRect l="-39611" t="0" r="-237948" b="0"/>
              </a:stretch>
            </a:blipFill>
          </p:spPr>
        </p:sp>
      </p:grpSp>
      <p:grpSp>
        <p:nvGrpSpPr>
          <p:cNvPr name="Group 19" id="19"/>
          <p:cNvGrpSpPr/>
          <p:nvPr/>
        </p:nvGrpSpPr>
        <p:grpSpPr>
          <a:xfrm rot="0">
            <a:off x="5688336" y="8309960"/>
            <a:ext cx="1505945" cy="150594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7614077" y="1786698"/>
            <a:ext cx="1347845" cy="1347845"/>
          </a:xfrm>
          <a:custGeom>
            <a:avLst/>
            <a:gdLst/>
            <a:ahLst/>
            <a:cxnLst/>
            <a:rect r="r" b="b" t="t" l="l"/>
            <a:pathLst>
              <a:path h="1347845" w="1347845">
                <a:moveTo>
                  <a:pt x="0" y="0"/>
                </a:moveTo>
                <a:lnTo>
                  <a:pt x="1347846" y="0"/>
                </a:lnTo>
                <a:lnTo>
                  <a:pt x="1347846" y="1347845"/>
                </a:lnTo>
                <a:lnTo>
                  <a:pt x="0" y="13478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3" id="23"/>
          <p:cNvSpPr/>
          <p:nvPr/>
        </p:nvSpPr>
        <p:spPr>
          <a:xfrm flipH="false" flipV="false" rot="0">
            <a:off x="17614077" y="3244308"/>
            <a:ext cx="1347845" cy="1347845"/>
          </a:xfrm>
          <a:custGeom>
            <a:avLst/>
            <a:gdLst/>
            <a:ahLst/>
            <a:cxnLst/>
            <a:rect r="r" b="b" t="t" l="l"/>
            <a:pathLst>
              <a:path h="1347845" w="1347845">
                <a:moveTo>
                  <a:pt x="0" y="0"/>
                </a:moveTo>
                <a:lnTo>
                  <a:pt x="1347846" y="0"/>
                </a:lnTo>
                <a:lnTo>
                  <a:pt x="1347846" y="1347845"/>
                </a:lnTo>
                <a:lnTo>
                  <a:pt x="0" y="13478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4" id="24"/>
          <p:cNvSpPr/>
          <p:nvPr/>
        </p:nvSpPr>
        <p:spPr>
          <a:xfrm flipH="false" flipV="false" rot="0">
            <a:off x="6983672" y="4560479"/>
            <a:ext cx="635172" cy="1347845"/>
          </a:xfrm>
          <a:custGeom>
            <a:avLst/>
            <a:gdLst/>
            <a:ahLst/>
            <a:cxnLst/>
            <a:rect r="r" b="b" t="t" l="l"/>
            <a:pathLst>
              <a:path h="1347845" w="635172">
                <a:moveTo>
                  <a:pt x="0" y="0"/>
                </a:moveTo>
                <a:lnTo>
                  <a:pt x="635172" y="0"/>
                </a:lnTo>
                <a:lnTo>
                  <a:pt x="635172" y="1347845"/>
                </a:lnTo>
                <a:lnTo>
                  <a:pt x="0" y="13478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5" id="25"/>
          <p:cNvSpPr txBox="true"/>
          <p:nvPr/>
        </p:nvSpPr>
        <p:spPr>
          <a:xfrm rot="-5400000">
            <a:off x="-3934124" y="4591307"/>
            <a:ext cx="9815904" cy="1104387"/>
          </a:xfrm>
          <a:prstGeom prst="rect">
            <a:avLst/>
          </a:prstGeom>
        </p:spPr>
        <p:txBody>
          <a:bodyPr anchor="t" rtlCol="false" tIns="0" lIns="0" bIns="0" rIns="0">
            <a:spAutoFit/>
          </a:bodyPr>
          <a:lstStyle/>
          <a:p>
            <a:pPr algn="ctr" marL="0" indent="0" lvl="0">
              <a:lnSpc>
                <a:spcPts val="8953"/>
              </a:lnSpc>
              <a:spcBef>
                <a:spcPct val="0"/>
              </a:spcBef>
            </a:pPr>
            <a:r>
              <a:rPr lang="en-US" sz="6395" spc="831">
                <a:solidFill>
                  <a:srgbClr val="FEFAE0"/>
                </a:solidFill>
                <a:latin typeface="Kollektif Bold"/>
              </a:rPr>
              <a:t>MEMBRE DU GROUPE</a:t>
            </a:r>
          </a:p>
        </p:txBody>
      </p:sp>
      <p:sp>
        <p:nvSpPr>
          <p:cNvPr name="TextBox 26" id="26"/>
          <p:cNvSpPr txBox="true"/>
          <p:nvPr/>
        </p:nvSpPr>
        <p:spPr>
          <a:xfrm rot="0">
            <a:off x="11250752" y="2123869"/>
            <a:ext cx="5249467" cy="689365"/>
          </a:xfrm>
          <a:prstGeom prst="rect">
            <a:avLst/>
          </a:prstGeom>
        </p:spPr>
        <p:txBody>
          <a:bodyPr anchor="t" rtlCol="false" tIns="0" lIns="0" bIns="0" rIns="0">
            <a:spAutoFit/>
          </a:bodyPr>
          <a:lstStyle/>
          <a:p>
            <a:pPr algn="l" marL="0" indent="0" lvl="0">
              <a:lnSpc>
                <a:spcPts val="5694"/>
              </a:lnSpc>
              <a:spcBef>
                <a:spcPct val="0"/>
              </a:spcBef>
            </a:pPr>
            <a:r>
              <a:rPr lang="en-US" sz="4067">
                <a:solidFill>
                  <a:srgbClr val="000000"/>
                </a:solidFill>
                <a:latin typeface="Kollektif"/>
              </a:rPr>
              <a:t>Moustapha KONTEYE</a:t>
            </a:r>
          </a:p>
        </p:txBody>
      </p:sp>
      <p:sp>
        <p:nvSpPr>
          <p:cNvPr name="TextBox 27" id="27"/>
          <p:cNvSpPr txBox="true"/>
          <p:nvPr/>
        </p:nvSpPr>
        <p:spPr>
          <a:xfrm rot="0">
            <a:off x="11311474" y="6987445"/>
            <a:ext cx="5249467" cy="689365"/>
          </a:xfrm>
          <a:prstGeom prst="rect">
            <a:avLst/>
          </a:prstGeom>
        </p:spPr>
        <p:txBody>
          <a:bodyPr anchor="t" rtlCol="false" tIns="0" lIns="0" bIns="0" rIns="0">
            <a:spAutoFit/>
          </a:bodyPr>
          <a:lstStyle/>
          <a:p>
            <a:pPr algn="l" marL="0" indent="0" lvl="0">
              <a:lnSpc>
                <a:spcPts val="5694"/>
              </a:lnSpc>
              <a:spcBef>
                <a:spcPct val="0"/>
              </a:spcBef>
            </a:pPr>
            <a:r>
              <a:rPr lang="en-US" sz="4067">
                <a:solidFill>
                  <a:srgbClr val="000000"/>
                </a:solidFill>
                <a:latin typeface="Kollektif"/>
              </a:rPr>
              <a:t>Amy Collé Barry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 r="0" b="-88"/>
            </a:stretch>
          </a:blipFill>
        </p:spPr>
      </p:sp>
      <p:sp>
        <p:nvSpPr>
          <p:cNvPr name="Freeform 3" id="3"/>
          <p:cNvSpPr/>
          <p:nvPr/>
        </p:nvSpPr>
        <p:spPr>
          <a:xfrm flipH="false" flipV="false" rot="0">
            <a:off x="13598220" y="-5243202"/>
            <a:ext cx="10086047" cy="10086047"/>
          </a:xfrm>
          <a:custGeom>
            <a:avLst/>
            <a:gdLst/>
            <a:ahLst/>
            <a:cxnLst/>
            <a:rect r="r" b="b" t="t" l="l"/>
            <a:pathLst>
              <a:path h="10086047" w="10086047">
                <a:moveTo>
                  <a:pt x="0" y="0"/>
                </a:moveTo>
                <a:lnTo>
                  <a:pt x="10086047" y="0"/>
                </a:lnTo>
                <a:lnTo>
                  <a:pt x="10086047"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401544" y="-1128764"/>
            <a:ext cx="4314927" cy="431492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4610446" y="8762231"/>
            <a:ext cx="4314927" cy="431492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401544" y="-1051540"/>
            <a:ext cx="3461843" cy="346184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4610446" y="8839455"/>
            <a:ext cx="3461843" cy="346184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4014324" y="6871514"/>
            <a:ext cx="10086047" cy="10086047"/>
          </a:xfrm>
          <a:custGeom>
            <a:avLst/>
            <a:gdLst/>
            <a:ahLst/>
            <a:cxnLst/>
            <a:rect r="r" b="b" t="t" l="l"/>
            <a:pathLst>
              <a:path h="10086047" w="10086047">
                <a:moveTo>
                  <a:pt x="0" y="0"/>
                </a:moveTo>
                <a:lnTo>
                  <a:pt x="10086048" y="0"/>
                </a:lnTo>
                <a:lnTo>
                  <a:pt x="10086048"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6341367" y="3658019"/>
            <a:ext cx="1347845" cy="1347845"/>
          </a:xfrm>
          <a:custGeom>
            <a:avLst/>
            <a:gdLst/>
            <a:ahLst/>
            <a:cxnLst/>
            <a:rect r="r" b="b" t="t" l="l"/>
            <a:pathLst>
              <a:path h="1347845" w="1347845">
                <a:moveTo>
                  <a:pt x="0" y="0"/>
                </a:moveTo>
                <a:lnTo>
                  <a:pt x="1347845" y="0"/>
                </a:lnTo>
                <a:lnTo>
                  <a:pt x="1347845"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6341367" y="5115628"/>
            <a:ext cx="1347845" cy="1347845"/>
          </a:xfrm>
          <a:custGeom>
            <a:avLst/>
            <a:gdLst/>
            <a:ahLst/>
            <a:cxnLst/>
            <a:rect r="r" b="b" t="t" l="l"/>
            <a:pathLst>
              <a:path h="1347845" w="1347845">
                <a:moveTo>
                  <a:pt x="0" y="0"/>
                </a:moveTo>
                <a:lnTo>
                  <a:pt x="1347845" y="0"/>
                </a:lnTo>
                <a:lnTo>
                  <a:pt x="1347845"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5326912">
            <a:off x="4077285" y="5789551"/>
            <a:ext cx="635172" cy="1347845"/>
          </a:xfrm>
          <a:custGeom>
            <a:avLst/>
            <a:gdLst/>
            <a:ahLst/>
            <a:cxnLst/>
            <a:rect r="r" b="b" t="t" l="l"/>
            <a:pathLst>
              <a:path h="1347845" w="635172">
                <a:moveTo>
                  <a:pt x="0" y="0"/>
                </a:moveTo>
                <a:lnTo>
                  <a:pt x="635172" y="0"/>
                </a:lnTo>
                <a:lnTo>
                  <a:pt x="635172" y="1347845"/>
                </a:lnTo>
                <a:lnTo>
                  <a:pt x="0" y="13478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2060299" y="2296003"/>
            <a:ext cx="13955253" cy="5833099"/>
          </a:xfrm>
          <a:prstGeom prst="rect">
            <a:avLst/>
          </a:prstGeom>
        </p:spPr>
        <p:txBody>
          <a:bodyPr anchor="t" rtlCol="false" tIns="0" lIns="0" bIns="0" rIns="0">
            <a:spAutoFit/>
          </a:bodyPr>
          <a:lstStyle/>
          <a:p>
            <a:pPr algn="ctr">
              <a:lnSpc>
                <a:spcPts val="7840"/>
              </a:lnSpc>
            </a:pPr>
            <a:r>
              <a:rPr lang="en-US" sz="5600" spc="840">
                <a:solidFill>
                  <a:srgbClr val="FEFAE0"/>
                </a:solidFill>
                <a:latin typeface="Kollektif Bold"/>
              </a:rPr>
              <a:t>SUJET</a:t>
            </a:r>
          </a:p>
          <a:p>
            <a:pPr algn="ctr">
              <a:lnSpc>
                <a:spcPts val="6440"/>
              </a:lnSpc>
            </a:pPr>
            <a:r>
              <a:rPr lang="en-US" sz="4600" spc="690">
                <a:solidFill>
                  <a:srgbClr val="FEFAE0"/>
                </a:solidFill>
                <a:latin typeface="Kollektif Bold"/>
              </a:rPr>
              <a:t>DÉVELOPPEMENT D'UN ALGORITHME DE SEGMENTATION POUR LES IMAGES MICROSCOPIQUES DE FROTTIS SANGUINS CHEZ LES PATIENTS ATTEINTS DE DRÉPANOCYTOSE.</a:t>
            </a:r>
          </a:p>
          <a:p>
            <a:pPr algn="ctr" marL="0" indent="0" lvl="0">
              <a:lnSpc>
                <a:spcPts val="644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AE0"/>
        </a:solidFill>
      </p:bgPr>
    </p:bg>
    <p:spTree>
      <p:nvGrpSpPr>
        <p:cNvPr id="1" name=""/>
        <p:cNvGrpSpPr/>
        <p:nvPr/>
      </p:nvGrpSpPr>
      <p:grpSpPr>
        <a:xfrm>
          <a:off x="0" y="0"/>
          <a:ext cx="0" cy="0"/>
          <a:chOff x="0" y="0"/>
          <a:chExt cx="0" cy="0"/>
        </a:xfrm>
      </p:grpSpPr>
      <p:grpSp>
        <p:nvGrpSpPr>
          <p:cNvPr name="Group 2" id="2"/>
          <p:cNvGrpSpPr/>
          <p:nvPr/>
        </p:nvGrpSpPr>
        <p:grpSpPr>
          <a:xfrm rot="0">
            <a:off x="-735635" y="2292929"/>
            <a:ext cx="17189110" cy="8455699"/>
            <a:chOff x="0" y="0"/>
            <a:chExt cx="2663043" cy="1310009"/>
          </a:xfrm>
        </p:grpSpPr>
        <p:sp>
          <p:nvSpPr>
            <p:cNvPr name="Freeform 3" id="3"/>
            <p:cNvSpPr/>
            <p:nvPr/>
          </p:nvSpPr>
          <p:spPr>
            <a:xfrm flipH="false" flipV="false" rot="0">
              <a:off x="0" y="0"/>
              <a:ext cx="2663043" cy="1310009"/>
            </a:xfrm>
            <a:custGeom>
              <a:avLst/>
              <a:gdLst/>
              <a:ahLst/>
              <a:cxnLst/>
              <a:rect r="r" b="b" t="t" l="l"/>
              <a:pathLst>
                <a:path h="1310009" w="2663043">
                  <a:moveTo>
                    <a:pt x="0" y="0"/>
                  </a:moveTo>
                  <a:lnTo>
                    <a:pt x="2663043" y="0"/>
                  </a:lnTo>
                  <a:lnTo>
                    <a:pt x="2663043" y="1310009"/>
                  </a:lnTo>
                  <a:lnTo>
                    <a:pt x="0" y="1310009"/>
                  </a:lnTo>
                  <a:close/>
                </a:path>
              </a:pathLst>
            </a:custGeom>
            <a:blipFill>
              <a:blip r:embed="rId2"/>
              <a:stretch>
                <a:fillRect l="0" t="-53102" r="-40165" b="-7173"/>
              </a:stretch>
            </a:blipFill>
          </p:spPr>
        </p:sp>
      </p:grpSp>
      <p:sp>
        <p:nvSpPr>
          <p:cNvPr name="Freeform 4" id="4"/>
          <p:cNvSpPr/>
          <p:nvPr/>
        </p:nvSpPr>
        <p:spPr>
          <a:xfrm flipH="false" flipV="false" rot="0">
            <a:off x="13242282" y="5895371"/>
            <a:ext cx="10701563" cy="10701563"/>
          </a:xfrm>
          <a:custGeom>
            <a:avLst/>
            <a:gdLst/>
            <a:ahLst/>
            <a:cxnLst/>
            <a:rect r="r" b="b" t="t" l="l"/>
            <a:pathLst>
              <a:path h="10701563" w="10701563">
                <a:moveTo>
                  <a:pt x="0" y="0"/>
                </a:moveTo>
                <a:lnTo>
                  <a:pt x="10701563" y="0"/>
                </a:lnTo>
                <a:lnTo>
                  <a:pt x="10701563" y="10701563"/>
                </a:lnTo>
                <a:lnTo>
                  <a:pt x="0" y="10701563"/>
                </a:lnTo>
                <a:lnTo>
                  <a:pt x="0" y="0"/>
                </a:lnTo>
                <a:close/>
              </a:path>
            </a:pathLst>
          </a:custGeom>
          <a:blipFill>
            <a:blip r:embed="rId3">
              <a:alphaModFix amt="36000"/>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294061" y="4963462"/>
            <a:ext cx="13536342" cy="5837888"/>
            <a:chOff x="0" y="0"/>
            <a:chExt cx="3565127" cy="1537551"/>
          </a:xfrm>
        </p:grpSpPr>
        <p:sp>
          <p:nvSpPr>
            <p:cNvPr name="Freeform 6" id="6"/>
            <p:cNvSpPr/>
            <p:nvPr/>
          </p:nvSpPr>
          <p:spPr>
            <a:xfrm flipH="false" flipV="false" rot="0">
              <a:off x="0" y="0"/>
              <a:ext cx="3565127" cy="1537551"/>
            </a:xfrm>
            <a:custGeom>
              <a:avLst/>
              <a:gdLst/>
              <a:ahLst/>
              <a:cxnLst/>
              <a:rect r="r" b="b" t="t" l="l"/>
              <a:pathLst>
                <a:path h="1537551" w="3565127">
                  <a:moveTo>
                    <a:pt x="0" y="0"/>
                  </a:moveTo>
                  <a:lnTo>
                    <a:pt x="3565127" y="0"/>
                  </a:lnTo>
                  <a:lnTo>
                    <a:pt x="3565127" y="1537551"/>
                  </a:lnTo>
                  <a:lnTo>
                    <a:pt x="0" y="1537551"/>
                  </a:lnTo>
                  <a:close/>
                </a:path>
              </a:pathLst>
            </a:custGeom>
            <a:solidFill>
              <a:srgbClr val="B1C381"/>
            </a:solidFill>
          </p:spPr>
        </p:sp>
        <p:sp>
          <p:nvSpPr>
            <p:cNvPr name="TextBox 7" id="7"/>
            <p:cNvSpPr txBox="true"/>
            <p:nvPr/>
          </p:nvSpPr>
          <p:spPr>
            <a:xfrm>
              <a:off x="0" y="-38100"/>
              <a:ext cx="3565127" cy="1575651"/>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314261" y="431378"/>
            <a:ext cx="10712812" cy="1435789"/>
          </a:xfrm>
          <a:prstGeom prst="rect">
            <a:avLst/>
          </a:prstGeom>
        </p:spPr>
        <p:txBody>
          <a:bodyPr anchor="t" rtlCol="false" tIns="0" lIns="0" bIns="0" rIns="0">
            <a:spAutoFit/>
          </a:bodyPr>
          <a:lstStyle/>
          <a:p>
            <a:pPr algn="l" marL="0" indent="0" lvl="0">
              <a:lnSpc>
                <a:spcPts val="11687"/>
              </a:lnSpc>
              <a:spcBef>
                <a:spcPct val="0"/>
              </a:spcBef>
            </a:pPr>
            <a:r>
              <a:rPr lang="en-US" sz="8347" spc="1252">
                <a:solidFill>
                  <a:srgbClr val="5F6F52"/>
                </a:solidFill>
                <a:latin typeface="Kollektif Bold"/>
              </a:rPr>
              <a:t>CONTEXTE</a:t>
            </a:r>
          </a:p>
        </p:txBody>
      </p:sp>
      <p:sp>
        <p:nvSpPr>
          <p:cNvPr name="TextBox 9" id="9"/>
          <p:cNvSpPr txBox="true"/>
          <p:nvPr/>
        </p:nvSpPr>
        <p:spPr>
          <a:xfrm rot="0">
            <a:off x="1314261" y="5800121"/>
            <a:ext cx="10712812" cy="4319313"/>
          </a:xfrm>
          <a:prstGeom prst="rect">
            <a:avLst/>
          </a:prstGeom>
        </p:spPr>
        <p:txBody>
          <a:bodyPr anchor="t" rtlCol="false" tIns="0" lIns="0" bIns="0" rIns="0">
            <a:spAutoFit/>
          </a:bodyPr>
          <a:lstStyle/>
          <a:p>
            <a:pPr algn="just">
              <a:lnSpc>
                <a:spcPts val="3427"/>
              </a:lnSpc>
            </a:pPr>
            <a:r>
              <a:rPr lang="en-US" sz="2448">
                <a:solidFill>
                  <a:srgbClr val="000000"/>
                </a:solidFill>
                <a:latin typeface="Futura"/>
              </a:rPr>
              <a:t>La drépanocytose est une maladie du sang héritée caractérisée par des globules rouges anormalement formés qui peuvent causer de graves problèmes de santé. Afin de diagnostiquer et surveiller efficacement cette maladie, il est vital de pouvoir analyser avec précision les images microscopiques des frottis sanguins de patients. Nous développons un algorithme de segmentation qui permet d'identifier et d'isoler les différentes cellules présentes sur ces images, ce qui améliorera grandement l'efficacité et l'exactitude de ces analyses. Cet outil innovant aura le potentiel de révolutionner la manière dont nous traitons la drépanocytose, en permettant un diagnostic plus rapide et une surveillance plus précise de la maladie.</a:t>
            </a:r>
          </a:p>
        </p:txBody>
      </p:sp>
      <p:sp>
        <p:nvSpPr>
          <p:cNvPr name="Freeform 10" id="10"/>
          <p:cNvSpPr/>
          <p:nvPr/>
        </p:nvSpPr>
        <p:spPr>
          <a:xfrm flipH="false" flipV="false" rot="0">
            <a:off x="11564845" y="-4603289"/>
            <a:ext cx="6524742" cy="6524742"/>
          </a:xfrm>
          <a:custGeom>
            <a:avLst/>
            <a:gdLst/>
            <a:ahLst/>
            <a:cxnLst/>
            <a:rect r="r" b="b" t="t" l="l"/>
            <a:pathLst>
              <a:path h="6524742" w="6524742">
                <a:moveTo>
                  <a:pt x="0" y="0"/>
                </a:moveTo>
                <a:lnTo>
                  <a:pt x="6524743" y="0"/>
                </a:lnTo>
                <a:lnTo>
                  <a:pt x="6524743" y="6524743"/>
                </a:lnTo>
                <a:lnTo>
                  <a:pt x="0" y="6524743"/>
                </a:lnTo>
                <a:lnTo>
                  <a:pt x="0" y="0"/>
                </a:lnTo>
                <a:close/>
              </a:path>
            </a:pathLst>
          </a:custGeom>
          <a:blipFill>
            <a:blip r:embed="rId3">
              <a:alphaModFix amt="36000"/>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12489309" y="9242683"/>
            <a:ext cx="1505945" cy="150594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7614077" y="1786698"/>
            <a:ext cx="1347845" cy="1347845"/>
          </a:xfrm>
          <a:custGeom>
            <a:avLst/>
            <a:gdLst/>
            <a:ahLst/>
            <a:cxnLst/>
            <a:rect r="r" b="b" t="t" l="l"/>
            <a:pathLst>
              <a:path h="1347845" w="1347845">
                <a:moveTo>
                  <a:pt x="0" y="0"/>
                </a:moveTo>
                <a:lnTo>
                  <a:pt x="1347846" y="0"/>
                </a:lnTo>
                <a:lnTo>
                  <a:pt x="1347846"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7614077" y="3244308"/>
            <a:ext cx="1347845" cy="1347845"/>
          </a:xfrm>
          <a:custGeom>
            <a:avLst/>
            <a:gdLst/>
            <a:ahLst/>
            <a:cxnLst/>
            <a:rect r="r" b="b" t="t" l="l"/>
            <a:pathLst>
              <a:path h="1347845" w="1347845">
                <a:moveTo>
                  <a:pt x="0" y="0"/>
                </a:moveTo>
                <a:lnTo>
                  <a:pt x="1347846" y="0"/>
                </a:lnTo>
                <a:lnTo>
                  <a:pt x="1347846"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393528" y="4289539"/>
            <a:ext cx="635172" cy="1347845"/>
          </a:xfrm>
          <a:custGeom>
            <a:avLst/>
            <a:gdLst/>
            <a:ahLst/>
            <a:cxnLst/>
            <a:rect r="r" b="b" t="t" l="l"/>
            <a:pathLst>
              <a:path h="1347845" w="635172">
                <a:moveTo>
                  <a:pt x="0" y="0"/>
                </a:moveTo>
                <a:lnTo>
                  <a:pt x="635172" y="0"/>
                </a:lnTo>
                <a:lnTo>
                  <a:pt x="635172" y="1347846"/>
                </a:lnTo>
                <a:lnTo>
                  <a:pt x="0" y="134784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 r="0" b="-911"/>
            </a:stretch>
          </a:blipFill>
        </p:spPr>
      </p:sp>
      <p:sp>
        <p:nvSpPr>
          <p:cNvPr name="Freeform 3" id="3"/>
          <p:cNvSpPr/>
          <p:nvPr/>
        </p:nvSpPr>
        <p:spPr>
          <a:xfrm flipH="false" flipV="false" rot="0">
            <a:off x="13598220" y="-5243202"/>
            <a:ext cx="10086047" cy="10086047"/>
          </a:xfrm>
          <a:custGeom>
            <a:avLst/>
            <a:gdLst/>
            <a:ahLst/>
            <a:cxnLst/>
            <a:rect r="r" b="b" t="t" l="l"/>
            <a:pathLst>
              <a:path h="10086047" w="10086047">
                <a:moveTo>
                  <a:pt x="0" y="0"/>
                </a:moveTo>
                <a:lnTo>
                  <a:pt x="10086047" y="0"/>
                </a:lnTo>
                <a:lnTo>
                  <a:pt x="10086047"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401544" y="-1128764"/>
            <a:ext cx="4314927" cy="431492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4610446" y="8762231"/>
            <a:ext cx="4314927" cy="431492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975001" y="-702221"/>
            <a:ext cx="3461843" cy="346184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5065563" y="9188773"/>
            <a:ext cx="3461843" cy="346184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4014324" y="6871514"/>
            <a:ext cx="10086047" cy="10086047"/>
          </a:xfrm>
          <a:custGeom>
            <a:avLst/>
            <a:gdLst/>
            <a:ahLst/>
            <a:cxnLst/>
            <a:rect r="r" b="b" t="t" l="l"/>
            <a:pathLst>
              <a:path h="10086047" w="10086047">
                <a:moveTo>
                  <a:pt x="0" y="0"/>
                </a:moveTo>
                <a:lnTo>
                  <a:pt x="10086048" y="0"/>
                </a:lnTo>
                <a:lnTo>
                  <a:pt x="10086048"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6341367" y="3658019"/>
            <a:ext cx="1347845" cy="1347845"/>
          </a:xfrm>
          <a:custGeom>
            <a:avLst/>
            <a:gdLst/>
            <a:ahLst/>
            <a:cxnLst/>
            <a:rect r="r" b="b" t="t" l="l"/>
            <a:pathLst>
              <a:path h="1347845" w="1347845">
                <a:moveTo>
                  <a:pt x="0" y="0"/>
                </a:moveTo>
                <a:lnTo>
                  <a:pt x="1347845" y="0"/>
                </a:lnTo>
                <a:lnTo>
                  <a:pt x="1347845"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6341367" y="5115628"/>
            <a:ext cx="1347845" cy="1347845"/>
          </a:xfrm>
          <a:custGeom>
            <a:avLst/>
            <a:gdLst/>
            <a:ahLst/>
            <a:cxnLst/>
            <a:rect r="r" b="b" t="t" l="l"/>
            <a:pathLst>
              <a:path h="1347845" w="1347845">
                <a:moveTo>
                  <a:pt x="0" y="0"/>
                </a:moveTo>
                <a:lnTo>
                  <a:pt x="1347845" y="0"/>
                </a:lnTo>
                <a:lnTo>
                  <a:pt x="1347845" y="1347845"/>
                </a:lnTo>
                <a:lnTo>
                  <a:pt x="0" y="1347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5326912">
            <a:off x="2595797" y="5789551"/>
            <a:ext cx="635172" cy="1347845"/>
          </a:xfrm>
          <a:custGeom>
            <a:avLst/>
            <a:gdLst/>
            <a:ahLst/>
            <a:cxnLst/>
            <a:rect r="r" b="b" t="t" l="l"/>
            <a:pathLst>
              <a:path h="1347845" w="635172">
                <a:moveTo>
                  <a:pt x="0" y="0"/>
                </a:moveTo>
                <a:lnTo>
                  <a:pt x="635172" y="0"/>
                </a:lnTo>
                <a:lnTo>
                  <a:pt x="635172" y="1347845"/>
                </a:lnTo>
                <a:lnTo>
                  <a:pt x="0" y="13478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1520091" y="4005264"/>
            <a:ext cx="15247819" cy="2047894"/>
          </a:xfrm>
          <a:prstGeom prst="rect">
            <a:avLst/>
          </a:prstGeom>
        </p:spPr>
        <p:txBody>
          <a:bodyPr anchor="t" rtlCol="false" tIns="0" lIns="0" bIns="0" rIns="0">
            <a:spAutoFit/>
          </a:bodyPr>
          <a:lstStyle/>
          <a:p>
            <a:pPr algn="ctr" marL="0" indent="0" lvl="0">
              <a:lnSpc>
                <a:spcPts val="16798"/>
              </a:lnSpc>
              <a:spcBef>
                <a:spcPct val="0"/>
              </a:spcBef>
            </a:pPr>
            <a:r>
              <a:rPr lang="en-US" sz="11999" spc="1799">
                <a:solidFill>
                  <a:srgbClr val="FEFAE0"/>
                </a:solidFill>
                <a:latin typeface="Kollektif Bold"/>
              </a:rPr>
              <a:t>METHODOLOGIE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75" r="0" b="-175"/>
            </a:stretch>
          </a:blipFill>
        </p:spPr>
      </p:sp>
      <p:sp>
        <p:nvSpPr>
          <p:cNvPr name="Freeform 3" id="3"/>
          <p:cNvSpPr/>
          <p:nvPr/>
        </p:nvSpPr>
        <p:spPr>
          <a:xfrm flipH="false" flipV="false" rot="0">
            <a:off x="13598220" y="-5243202"/>
            <a:ext cx="10086047" cy="10086047"/>
          </a:xfrm>
          <a:custGeom>
            <a:avLst/>
            <a:gdLst/>
            <a:ahLst/>
            <a:cxnLst/>
            <a:rect r="r" b="b" t="t" l="l"/>
            <a:pathLst>
              <a:path h="10086047" w="10086047">
                <a:moveTo>
                  <a:pt x="0" y="0"/>
                </a:moveTo>
                <a:lnTo>
                  <a:pt x="10086047" y="0"/>
                </a:lnTo>
                <a:lnTo>
                  <a:pt x="10086047"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157464" y="-1555306"/>
            <a:ext cx="4314927" cy="431492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401544" y="-1128764"/>
            <a:ext cx="3461843" cy="346184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4014324" y="6871514"/>
            <a:ext cx="10086047" cy="10086047"/>
          </a:xfrm>
          <a:custGeom>
            <a:avLst/>
            <a:gdLst/>
            <a:ahLst/>
            <a:cxnLst/>
            <a:rect r="r" b="b" t="t" l="l"/>
            <a:pathLst>
              <a:path h="10086047" w="10086047">
                <a:moveTo>
                  <a:pt x="0" y="0"/>
                </a:moveTo>
                <a:lnTo>
                  <a:pt x="10086048" y="0"/>
                </a:lnTo>
                <a:lnTo>
                  <a:pt x="10086048" y="10086047"/>
                </a:lnTo>
                <a:lnTo>
                  <a:pt x="0" y="10086047"/>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grpSp>
        <p:nvGrpSpPr>
          <p:cNvPr name="Group 11" id="11"/>
          <p:cNvGrpSpPr/>
          <p:nvPr/>
        </p:nvGrpSpPr>
        <p:grpSpPr>
          <a:xfrm rot="0">
            <a:off x="2570577" y="473621"/>
            <a:ext cx="4470055" cy="1524000"/>
            <a:chOff x="0" y="0"/>
            <a:chExt cx="5960074" cy="2032000"/>
          </a:xfrm>
        </p:grpSpPr>
        <p:sp>
          <p:nvSpPr>
            <p:cNvPr name="Freeform 12" id="12"/>
            <p:cNvSpPr/>
            <p:nvPr/>
          </p:nvSpPr>
          <p:spPr>
            <a:xfrm flipH="false" flipV="false" rot="0">
              <a:off x="0" y="0"/>
              <a:ext cx="5960073" cy="1930400"/>
            </a:xfrm>
            <a:custGeom>
              <a:avLst/>
              <a:gdLst/>
              <a:ahLst/>
              <a:cxnLst/>
              <a:rect r="r" b="b" t="t" l="l"/>
              <a:pathLst>
                <a:path h="1930400" w="5960073">
                  <a:moveTo>
                    <a:pt x="0" y="0"/>
                  </a:moveTo>
                  <a:lnTo>
                    <a:pt x="5960073" y="0"/>
                  </a:lnTo>
                  <a:lnTo>
                    <a:pt x="5960073" y="1930400"/>
                  </a:lnTo>
                  <a:lnTo>
                    <a:pt x="0" y="1930400"/>
                  </a:lnTo>
                  <a:close/>
                </a:path>
              </a:pathLst>
            </a:custGeom>
            <a:gradFill rotWithShape="true">
              <a:gsLst>
                <a:gs pos="0">
                  <a:srgbClr val="004AAD">
                    <a:alpha val="100000"/>
                  </a:srgbClr>
                </a:gs>
                <a:gs pos="100000">
                  <a:srgbClr val="CB6CE6">
                    <a:alpha val="100000"/>
                  </a:srgbClr>
                </a:gs>
              </a:gsLst>
              <a:lin ang="0"/>
            </a:gradFill>
          </p:spPr>
        </p:sp>
        <p:sp>
          <p:nvSpPr>
            <p:cNvPr name="Freeform 13" id="13"/>
            <p:cNvSpPr/>
            <p:nvPr/>
          </p:nvSpPr>
          <p:spPr>
            <a:xfrm flipH="false" flipV="false" rot="0">
              <a:off x="0" y="0"/>
              <a:ext cx="5960073" cy="2032000"/>
            </a:xfrm>
            <a:custGeom>
              <a:avLst/>
              <a:gdLst/>
              <a:ahLst/>
              <a:cxnLst/>
              <a:rect r="r" b="b" t="t" l="l"/>
              <a:pathLst>
                <a:path h="2032000" w="5960073">
                  <a:moveTo>
                    <a:pt x="0" y="1930400"/>
                  </a:moveTo>
                  <a:lnTo>
                    <a:pt x="5960073" y="1930400"/>
                  </a:lnTo>
                  <a:lnTo>
                    <a:pt x="5833073" y="2032000"/>
                  </a:lnTo>
                  <a:cubicBezTo>
                    <a:pt x="5833073" y="2032000"/>
                    <a:pt x="4842473" y="1955800"/>
                    <a:pt x="4740873" y="1955800"/>
                  </a:cubicBezTo>
                  <a:lnTo>
                    <a:pt x="1219200" y="1955800"/>
                  </a:lnTo>
                  <a:cubicBezTo>
                    <a:pt x="1117600" y="1955800"/>
                    <a:pt x="127000" y="2032000"/>
                    <a:pt x="127000" y="2032000"/>
                  </a:cubicBezTo>
                  <a:lnTo>
                    <a:pt x="0" y="1930400"/>
                  </a:lnTo>
                  <a:lnTo>
                    <a:pt x="0" y="0"/>
                  </a:lnTo>
                  <a:lnTo>
                    <a:pt x="5960073" y="0"/>
                  </a:lnTo>
                  <a:lnTo>
                    <a:pt x="5960073" y="1930400"/>
                  </a:lnTo>
                  <a:lnTo>
                    <a:pt x="12700" y="1930400"/>
                  </a:lnTo>
                  <a:lnTo>
                    <a:pt x="12700" y="1917700"/>
                  </a:lnTo>
                  <a:lnTo>
                    <a:pt x="5947373" y="1917700"/>
                  </a:lnTo>
                  <a:lnTo>
                    <a:pt x="5947373" y="12700"/>
                  </a:lnTo>
                  <a:lnTo>
                    <a:pt x="12700" y="12700"/>
                  </a:lnTo>
                  <a:lnTo>
                    <a:pt x="12700" y="1930400"/>
                  </a:lnTo>
                </a:path>
              </a:pathLst>
            </a:custGeom>
            <a:solidFill>
              <a:srgbClr val="394C60">
                <a:alpha val="9804"/>
              </a:srgbClr>
            </a:solidFill>
          </p:spPr>
        </p:sp>
        <p:sp>
          <p:nvSpPr>
            <p:cNvPr name="TextBox 14" id="14"/>
            <p:cNvSpPr txBox="true"/>
            <p:nvPr/>
          </p:nvSpPr>
          <p:spPr>
            <a:xfrm>
              <a:off x="0" y="-76200"/>
              <a:ext cx="5960074" cy="1549400"/>
            </a:xfrm>
            <a:prstGeom prst="rect">
              <a:avLst/>
            </a:prstGeom>
          </p:spPr>
          <p:txBody>
            <a:bodyPr anchor="t" rtlCol="false" tIns="203200" lIns="203200" bIns="203200" rIns="203200"/>
            <a:lstStyle/>
            <a:p>
              <a:pPr algn="ctr">
                <a:lnSpc>
                  <a:spcPts val="3919"/>
                </a:lnSpc>
              </a:pPr>
              <a:r>
                <a:rPr lang="en-US" sz="2799">
                  <a:solidFill>
                    <a:srgbClr val="FFFFFF"/>
                  </a:solidFill>
                  <a:latin typeface="Arimo Bold"/>
                </a:rPr>
                <a:t>IMAGE D’ENTREE</a:t>
              </a:r>
            </a:p>
          </p:txBody>
        </p:sp>
      </p:grpSp>
      <p:grpSp>
        <p:nvGrpSpPr>
          <p:cNvPr name="Group 15" id="15"/>
          <p:cNvGrpSpPr/>
          <p:nvPr/>
        </p:nvGrpSpPr>
        <p:grpSpPr>
          <a:xfrm rot="0">
            <a:off x="12390120" y="473621"/>
            <a:ext cx="4470055" cy="1524000"/>
            <a:chOff x="0" y="0"/>
            <a:chExt cx="5960074" cy="2032000"/>
          </a:xfrm>
        </p:grpSpPr>
        <p:sp>
          <p:nvSpPr>
            <p:cNvPr name="Freeform 16" id="16"/>
            <p:cNvSpPr/>
            <p:nvPr/>
          </p:nvSpPr>
          <p:spPr>
            <a:xfrm flipH="false" flipV="false" rot="0">
              <a:off x="0" y="0"/>
              <a:ext cx="5960073" cy="1930400"/>
            </a:xfrm>
            <a:custGeom>
              <a:avLst/>
              <a:gdLst/>
              <a:ahLst/>
              <a:cxnLst/>
              <a:rect r="r" b="b" t="t" l="l"/>
              <a:pathLst>
                <a:path h="1930400" w="5960073">
                  <a:moveTo>
                    <a:pt x="0" y="0"/>
                  </a:moveTo>
                  <a:lnTo>
                    <a:pt x="5960073" y="0"/>
                  </a:lnTo>
                  <a:lnTo>
                    <a:pt x="5960073" y="1930400"/>
                  </a:lnTo>
                  <a:lnTo>
                    <a:pt x="0" y="1930400"/>
                  </a:lnTo>
                  <a:close/>
                </a:path>
              </a:pathLst>
            </a:custGeom>
            <a:gradFill rotWithShape="true">
              <a:gsLst>
                <a:gs pos="0">
                  <a:srgbClr val="004AAD">
                    <a:alpha val="100000"/>
                  </a:srgbClr>
                </a:gs>
                <a:gs pos="100000">
                  <a:srgbClr val="CB6CE6">
                    <a:alpha val="100000"/>
                  </a:srgbClr>
                </a:gs>
              </a:gsLst>
              <a:lin ang="0"/>
            </a:gradFill>
          </p:spPr>
        </p:sp>
        <p:sp>
          <p:nvSpPr>
            <p:cNvPr name="Freeform 17" id="17"/>
            <p:cNvSpPr/>
            <p:nvPr/>
          </p:nvSpPr>
          <p:spPr>
            <a:xfrm flipH="false" flipV="false" rot="0">
              <a:off x="0" y="0"/>
              <a:ext cx="5960073" cy="2032000"/>
            </a:xfrm>
            <a:custGeom>
              <a:avLst/>
              <a:gdLst/>
              <a:ahLst/>
              <a:cxnLst/>
              <a:rect r="r" b="b" t="t" l="l"/>
              <a:pathLst>
                <a:path h="2032000" w="5960073">
                  <a:moveTo>
                    <a:pt x="0" y="1930400"/>
                  </a:moveTo>
                  <a:lnTo>
                    <a:pt x="5960073" y="1930400"/>
                  </a:lnTo>
                  <a:lnTo>
                    <a:pt x="5833073" y="2032000"/>
                  </a:lnTo>
                  <a:cubicBezTo>
                    <a:pt x="5833073" y="2032000"/>
                    <a:pt x="4842473" y="1955800"/>
                    <a:pt x="4740873" y="1955800"/>
                  </a:cubicBezTo>
                  <a:lnTo>
                    <a:pt x="1219200" y="1955800"/>
                  </a:lnTo>
                  <a:cubicBezTo>
                    <a:pt x="1117600" y="1955800"/>
                    <a:pt x="127000" y="2032000"/>
                    <a:pt x="127000" y="2032000"/>
                  </a:cubicBezTo>
                  <a:lnTo>
                    <a:pt x="0" y="1930400"/>
                  </a:lnTo>
                  <a:lnTo>
                    <a:pt x="0" y="0"/>
                  </a:lnTo>
                  <a:lnTo>
                    <a:pt x="5960073" y="0"/>
                  </a:lnTo>
                  <a:lnTo>
                    <a:pt x="5960073" y="1930400"/>
                  </a:lnTo>
                  <a:lnTo>
                    <a:pt x="12700" y="1930400"/>
                  </a:lnTo>
                  <a:lnTo>
                    <a:pt x="12700" y="1917700"/>
                  </a:lnTo>
                  <a:lnTo>
                    <a:pt x="5947373" y="1917700"/>
                  </a:lnTo>
                  <a:lnTo>
                    <a:pt x="5947373" y="12700"/>
                  </a:lnTo>
                  <a:lnTo>
                    <a:pt x="12700" y="12700"/>
                  </a:lnTo>
                  <a:lnTo>
                    <a:pt x="12700" y="1930400"/>
                  </a:lnTo>
                </a:path>
              </a:pathLst>
            </a:custGeom>
            <a:solidFill>
              <a:srgbClr val="394C60">
                <a:alpha val="9804"/>
              </a:srgbClr>
            </a:solidFill>
          </p:spPr>
        </p:sp>
        <p:sp>
          <p:nvSpPr>
            <p:cNvPr name="TextBox 18" id="18"/>
            <p:cNvSpPr txBox="true"/>
            <p:nvPr/>
          </p:nvSpPr>
          <p:spPr>
            <a:xfrm>
              <a:off x="0" y="-76200"/>
              <a:ext cx="5960074" cy="1549400"/>
            </a:xfrm>
            <a:prstGeom prst="rect">
              <a:avLst/>
            </a:prstGeom>
          </p:spPr>
          <p:txBody>
            <a:bodyPr anchor="t" rtlCol="false" tIns="203200" lIns="203200" bIns="203200" rIns="203200"/>
            <a:lstStyle/>
            <a:p>
              <a:pPr algn="ctr">
                <a:lnSpc>
                  <a:spcPts val="3919"/>
                </a:lnSpc>
              </a:pPr>
              <a:r>
                <a:rPr lang="en-US" sz="2799">
                  <a:solidFill>
                    <a:srgbClr val="FFFFFF"/>
                  </a:solidFill>
                  <a:latin typeface="Arimo Bold"/>
                </a:rPr>
                <a:t>PRE-TRAITEMENT</a:t>
              </a:r>
            </a:p>
          </p:txBody>
        </p:sp>
      </p:grpSp>
      <p:grpSp>
        <p:nvGrpSpPr>
          <p:cNvPr name="Group 19" id="19"/>
          <p:cNvGrpSpPr/>
          <p:nvPr/>
        </p:nvGrpSpPr>
        <p:grpSpPr>
          <a:xfrm rot="0">
            <a:off x="12390120" y="3771900"/>
            <a:ext cx="4470055" cy="1524000"/>
            <a:chOff x="0" y="0"/>
            <a:chExt cx="5960074" cy="2032000"/>
          </a:xfrm>
        </p:grpSpPr>
        <p:sp>
          <p:nvSpPr>
            <p:cNvPr name="Freeform 20" id="20"/>
            <p:cNvSpPr/>
            <p:nvPr/>
          </p:nvSpPr>
          <p:spPr>
            <a:xfrm flipH="false" flipV="false" rot="0">
              <a:off x="0" y="0"/>
              <a:ext cx="5960073" cy="1930400"/>
            </a:xfrm>
            <a:custGeom>
              <a:avLst/>
              <a:gdLst/>
              <a:ahLst/>
              <a:cxnLst/>
              <a:rect r="r" b="b" t="t" l="l"/>
              <a:pathLst>
                <a:path h="1930400" w="5960073">
                  <a:moveTo>
                    <a:pt x="0" y="0"/>
                  </a:moveTo>
                  <a:lnTo>
                    <a:pt x="5960073" y="0"/>
                  </a:lnTo>
                  <a:lnTo>
                    <a:pt x="5960073" y="1930400"/>
                  </a:lnTo>
                  <a:lnTo>
                    <a:pt x="0" y="1930400"/>
                  </a:lnTo>
                  <a:close/>
                </a:path>
              </a:pathLst>
            </a:custGeom>
            <a:gradFill rotWithShape="true">
              <a:gsLst>
                <a:gs pos="0">
                  <a:srgbClr val="004AAD">
                    <a:alpha val="100000"/>
                  </a:srgbClr>
                </a:gs>
                <a:gs pos="100000">
                  <a:srgbClr val="CB6CE6">
                    <a:alpha val="100000"/>
                  </a:srgbClr>
                </a:gs>
              </a:gsLst>
              <a:lin ang="0"/>
            </a:gradFill>
          </p:spPr>
        </p:sp>
        <p:sp>
          <p:nvSpPr>
            <p:cNvPr name="Freeform 21" id="21"/>
            <p:cNvSpPr/>
            <p:nvPr/>
          </p:nvSpPr>
          <p:spPr>
            <a:xfrm flipH="false" flipV="false" rot="0">
              <a:off x="0" y="0"/>
              <a:ext cx="5960073" cy="2032000"/>
            </a:xfrm>
            <a:custGeom>
              <a:avLst/>
              <a:gdLst/>
              <a:ahLst/>
              <a:cxnLst/>
              <a:rect r="r" b="b" t="t" l="l"/>
              <a:pathLst>
                <a:path h="2032000" w="5960073">
                  <a:moveTo>
                    <a:pt x="0" y="1930400"/>
                  </a:moveTo>
                  <a:lnTo>
                    <a:pt x="5960073" y="1930400"/>
                  </a:lnTo>
                  <a:lnTo>
                    <a:pt x="5833073" y="2032000"/>
                  </a:lnTo>
                  <a:cubicBezTo>
                    <a:pt x="5833073" y="2032000"/>
                    <a:pt x="4842473" y="1955800"/>
                    <a:pt x="4740873" y="1955800"/>
                  </a:cubicBezTo>
                  <a:lnTo>
                    <a:pt x="1219200" y="1955800"/>
                  </a:lnTo>
                  <a:cubicBezTo>
                    <a:pt x="1117600" y="1955800"/>
                    <a:pt x="127000" y="2032000"/>
                    <a:pt x="127000" y="2032000"/>
                  </a:cubicBezTo>
                  <a:lnTo>
                    <a:pt x="0" y="1930400"/>
                  </a:lnTo>
                  <a:lnTo>
                    <a:pt x="0" y="0"/>
                  </a:lnTo>
                  <a:lnTo>
                    <a:pt x="5960073" y="0"/>
                  </a:lnTo>
                  <a:lnTo>
                    <a:pt x="5960073" y="1930400"/>
                  </a:lnTo>
                  <a:lnTo>
                    <a:pt x="12700" y="1930400"/>
                  </a:lnTo>
                  <a:lnTo>
                    <a:pt x="12700" y="1917700"/>
                  </a:lnTo>
                  <a:lnTo>
                    <a:pt x="5947373" y="1917700"/>
                  </a:lnTo>
                  <a:lnTo>
                    <a:pt x="5947373" y="12700"/>
                  </a:lnTo>
                  <a:lnTo>
                    <a:pt x="12700" y="12700"/>
                  </a:lnTo>
                  <a:lnTo>
                    <a:pt x="12700" y="1930400"/>
                  </a:lnTo>
                </a:path>
              </a:pathLst>
            </a:custGeom>
            <a:solidFill>
              <a:srgbClr val="394C60">
                <a:alpha val="9804"/>
              </a:srgbClr>
            </a:solidFill>
          </p:spPr>
        </p:sp>
        <p:sp>
          <p:nvSpPr>
            <p:cNvPr name="TextBox 22" id="22"/>
            <p:cNvSpPr txBox="true"/>
            <p:nvPr/>
          </p:nvSpPr>
          <p:spPr>
            <a:xfrm>
              <a:off x="0" y="-76200"/>
              <a:ext cx="5960074" cy="1549400"/>
            </a:xfrm>
            <a:prstGeom prst="rect">
              <a:avLst/>
            </a:prstGeom>
          </p:spPr>
          <p:txBody>
            <a:bodyPr anchor="t" rtlCol="false" tIns="203200" lIns="203200" bIns="203200" rIns="203200"/>
            <a:lstStyle/>
            <a:p>
              <a:pPr algn="ctr">
                <a:lnSpc>
                  <a:spcPts val="3919"/>
                </a:lnSpc>
              </a:pPr>
              <a:r>
                <a:rPr lang="en-US" sz="2799">
                  <a:solidFill>
                    <a:srgbClr val="FFFFFF"/>
                  </a:solidFill>
                  <a:latin typeface="Arimo Bold"/>
                </a:rPr>
                <a:t>SEGMENTATION</a:t>
              </a:r>
            </a:p>
          </p:txBody>
        </p:sp>
      </p:grpSp>
      <p:grpSp>
        <p:nvGrpSpPr>
          <p:cNvPr name="Group 23" id="23"/>
          <p:cNvGrpSpPr/>
          <p:nvPr/>
        </p:nvGrpSpPr>
        <p:grpSpPr>
          <a:xfrm rot="0">
            <a:off x="2570577" y="3771900"/>
            <a:ext cx="4470055" cy="1524000"/>
            <a:chOff x="0" y="0"/>
            <a:chExt cx="5960074" cy="2032000"/>
          </a:xfrm>
        </p:grpSpPr>
        <p:sp>
          <p:nvSpPr>
            <p:cNvPr name="Freeform 24" id="24"/>
            <p:cNvSpPr/>
            <p:nvPr/>
          </p:nvSpPr>
          <p:spPr>
            <a:xfrm flipH="false" flipV="false" rot="0">
              <a:off x="0" y="0"/>
              <a:ext cx="5960073" cy="1930400"/>
            </a:xfrm>
            <a:custGeom>
              <a:avLst/>
              <a:gdLst/>
              <a:ahLst/>
              <a:cxnLst/>
              <a:rect r="r" b="b" t="t" l="l"/>
              <a:pathLst>
                <a:path h="1930400" w="5960073">
                  <a:moveTo>
                    <a:pt x="0" y="0"/>
                  </a:moveTo>
                  <a:lnTo>
                    <a:pt x="5960073" y="0"/>
                  </a:lnTo>
                  <a:lnTo>
                    <a:pt x="5960073" y="1930400"/>
                  </a:lnTo>
                  <a:lnTo>
                    <a:pt x="0" y="1930400"/>
                  </a:lnTo>
                  <a:close/>
                </a:path>
              </a:pathLst>
            </a:custGeom>
            <a:gradFill rotWithShape="true">
              <a:gsLst>
                <a:gs pos="0">
                  <a:srgbClr val="004AAD">
                    <a:alpha val="100000"/>
                  </a:srgbClr>
                </a:gs>
                <a:gs pos="100000">
                  <a:srgbClr val="CB6CE6">
                    <a:alpha val="100000"/>
                  </a:srgbClr>
                </a:gs>
              </a:gsLst>
              <a:lin ang="0"/>
            </a:gradFill>
          </p:spPr>
        </p:sp>
        <p:sp>
          <p:nvSpPr>
            <p:cNvPr name="Freeform 25" id="25"/>
            <p:cNvSpPr/>
            <p:nvPr/>
          </p:nvSpPr>
          <p:spPr>
            <a:xfrm flipH="false" flipV="false" rot="0">
              <a:off x="0" y="0"/>
              <a:ext cx="5960073" cy="2032000"/>
            </a:xfrm>
            <a:custGeom>
              <a:avLst/>
              <a:gdLst/>
              <a:ahLst/>
              <a:cxnLst/>
              <a:rect r="r" b="b" t="t" l="l"/>
              <a:pathLst>
                <a:path h="2032000" w="5960073">
                  <a:moveTo>
                    <a:pt x="0" y="1930400"/>
                  </a:moveTo>
                  <a:lnTo>
                    <a:pt x="5960073" y="1930400"/>
                  </a:lnTo>
                  <a:lnTo>
                    <a:pt x="5833073" y="2032000"/>
                  </a:lnTo>
                  <a:cubicBezTo>
                    <a:pt x="5833073" y="2032000"/>
                    <a:pt x="4842473" y="1955800"/>
                    <a:pt x="4740873" y="1955800"/>
                  </a:cubicBezTo>
                  <a:lnTo>
                    <a:pt x="1219200" y="1955800"/>
                  </a:lnTo>
                  <a:cubicBezTo>
                    <a:pt x="1117600" y="1955800"/>
                    <a:pt x="127000" y="2032000"/>
                    <a:pt x="127000" y="2032000"/>
                  </a:cubicBezTo>
                  <a:lnTo>
                    <a:pt x="0" y="1930400"/>
                  </a:lnTo>
                  <a:lnTo>
                    <a:pt x="0" y="0"/>
                  </a:lnTo>
                  <a:lnTo>
                    <a:pt x="5960073" y="0"/>
                  </a:lnTo>
                  <a:lnTo>
                    <a:pt x="5960073" y="1930400"/>
                  </a:lnTo>
                  <a:lnTo>
                    <a:pt x="12700" y="1930400"/>
                  </a:lnTo>
                  <a:lnTo>
                    <a:pt x="12700" y="1917700"/>
                  </a:lnTo>
                  <a:lnTo>
                    <a:pt x="5947373" y="1917700"/>
                  </a:lnTo>
                  <a:lnTo>
                    <a:pt x="5947373" y="12700"/>
                  </a:lnTo>
                  <a:lnTo>
                    <a:pt x="12700" y="12700"/>
                  </a:lnTo>
                  <a:lnTo>
                    <a:pt x="12700" y="1930400"/>
                  </a:lnTo>
                </a:path>
              </a:pathLst>
            </a:custGeom>
            <a:solidFill>
              <a:srgbClr val="394C60">
                <a:alpha val="9804"/>
              </a:srgbClr>
            </a:solidFill>
          </p:spPr>
        </p:sp>
        <p:sp>
          <p:nvSpPr>
            <p:cNvPr name="TextBox 26" id="26"/>
            <p:cNvSpPr txBox="true"/>
            <p:nvPr/>
          </p:nvSpPr>
          <p:spPr>
            <a:xfrm>
              <a:off x="0" y="-76200"/>
              <a:ext cx="5960074" cy="1549400"/>
            </a:xfrm>
            <a:prstGeom prst="rect">
              <a:avLst/>
            </a:prstGeom>
          </p:spPr>
          <p:txBody>
            <a:bodyPr anchor="t" rtlCol="false" tIns="203200" lIns="203200" bIns="203200" rIns="203200"/>
            <a:lstStyle/>
            <a:p>
              <a:pPr algn="ctr">
                <a:lnSpc>
                  <a:spcPts val="3919"/>
                </a:lnSpc>
              </a:pPr>
              <a:r>
                <a:rPr lang="en-US" sz="2799">
                  <a:solidFill>
                    <a:srgbClr val="FFFFFF"/>
                  </a:solidFill>
                  <a:latin typeface="Arimo Bold"/>
                </a:rPr>
                <a:t>Morphologiques</a:t>
              </a:r>
            </a:p>
          </p:txBody>
        </p:sp>
      </p:grpSp>
      <p:grpSp>
        <p:nvGrpSpPr>
          <p:cNvPr name="Group 27" id="27"/>
          <p:cNvGrpSpPr/>
          <p:nvPr/>
        </p:nvGrpSpPr>
        <p:grpSpPr>
          <a:xfrm rot="0">
            <a:off x="442084" y="7469243"/>
            <a:ext cx="4470055" cy="1789057"/>
            <a:chOff x="0" y="0"/>
            <a:chExt cx="5960074" cy="2385410"/>
          </a:xfrm>
        </p:grpSpPr>
        <p:sp>
          <p:nvSpPr>
            <p:cNvPr name="Freeform 28" id="28"/>
            <p:cNvSpPr/>
            <p:nvPr/>
          </p:nvSpPr>
          <p:spPr>
            <a:xfrm flipH="false" flipV="false" rot="0">
              <a:off x="0" y="0"/>
              <a:ext cx="5960073" cy="2283810"/>
            </a:xfrm>
            <a:custGeom>
              <a:avLst/>
              <a:gdLst/>
              <a:ahLst/>
              <a:cxnLst/>
              <a:rect r="r" b="b" t="t" l="l"/>
              <a:pathLst>
                <a:path h="2283810" w="5960073">
                  <a:moveTo>
                    <a:pt x="0" y="0"/>
                  </a:moveTo>
                  <a:lnTo>
                    <a:pt x="5960073" y="0"/>
                  </a:lnTo>
                  <a:lnTo>
                    <a:pt x="5960073" y="2283810"/>
                  </a:lnTo>
                  <a:lnTo>
                    <a:pt x="0" y="2283810"/>
                  </a:lnTo>
                  <a:close/>
                </a:path>
              </a:pathLst>
            </a:custGeom>
            <a:gradFill rotWithShape="true">
              <a:gsLst>
                <a:gs pos="0">
                  <a:srgbClr val="004AAD">
                    <a:alpha val="100000"/>
                  </a:srgbClr>
                </a:gs>
                <a:gs pos="100000">
                  <a:srgbClr val="CB6CE6">
                    <a:alpha val="100000"/>
                  </a:srgbClr>
                </a:gs>
              </a:gsLst>
              <a:lin ang="0"/>
            </a:gradFill>
          </p:spPr>
        </p:sp>
        <p:sp>
          <p:nvSpPr>
            <p:cNvPr name="Freeform 29" id="29"/>
            <p:cNvSpPr/>
            <p:nvPr/>
          </p:nvSpPr>
          <p:spPr>
            <a:xfrm flipH="false" flipV="false" rot="0">
              <a:off x="0" y="0"/>
              <a:ext cx="5960073" cy="2385410"/>
            </a:xfrm>
            <a:custGeom>
              <a:avLst/>
              <a:gdLst/>
              <a:ahLst/>
              <a:cxnLst/>
              <a:rect r="r" b="b" t="t" l="l"/>
              <a:pathLst>
                <a:path h="2385410" w="5960073">
                  <a:moveTo>
                    <a:pt x="0" y="2283810"/>
                  </a:moveTo>
                  <a:lnTo>
                    <a:pt x="5960073" y="2283810"/>
                  </a:lnTo>
                  <a:lnTo>
                    <a:pt x="5833073" y="2385410"/>
                  </a:lnTo>
                  <a:cubicBezTo>
                    <a:pt x="5833073" y="2385410"/>
                    <a:pt x="4842473" y="2309210"/>
                    <a:pt x="4740873" y="2309210"/>
                  </a:cubicBezTo>
                  <a:lnTo>
                    <a:pt x="1219200" y="2309210"/>
                  </a:lnTo>
                  <a:cubicBezTo>
                    <a:pt x="1117600" y="2309210"/>
                    <a:pt x="127000" y="2385410"/>
                    <a:pt x="127000" y="2385410"/>
                  </a:cubicBezTo>
                  <a:lnTo>
                    <a:pt x="0" y="2283810"/>
                  </a:lnTo>
                  <a:lnTo>
                    <a:pt x="0" y="0"/>
                  </a:lnTo>
                  <a:lnTo>
                    <a:pt x="5960073" y="0"/>
                  </a:lnTo>
                  <a:lnTo>
                    <a:pt x="5960073" y="2283810"/>
                  </a:lnTo>
                  <a:lnTo>
                    <a:pt x="12700" y="2283810"/>
                  </a:lnTo>
                  <a:lnTo>
                    <a:pt x="12700" y="2271110"/>
                  </a:lnTo>
                  <a:lnTo>
                    <a:pt x="5947373" y="2271110"/>
                  </a:lnTo>
                  <a:lnTo>
                    <a:pt x="5947373" y="12700"/>
                  </a:lnTo>
                  <a:lnTo>
                    <a:pt x="12700" y="12700"/>
                  </a:lnTo>
                  <a:lnTo>
                    <a:pt x="12700" y="2283810"/>
                  </a:lnTo>
                </a:path>
              </a:pathLst>
            </a:custGeom>
            <a:solidFill>
              <a:srgbClr val="394C60">
                <a:alpha val="9804"/>
              </a:srgbClr>
            </a:solidFill>
          </p:spPr>
        </p:sp>
        <p:sp>
          <p:nvSpPr>
            <p:cNvPr name="TextBox 30" id="30"/>
            <p:cNvSpPr txBox="true"/>
            <p:nvPr/>
          </p:nvSpPr>
          <p:spPr>
            <a:xfrm>
              <a:off x="0" y="-76200"/>
              <a:ext cx="5960074" cy="1902810"/>
            </a:xfrm>
            <a:prstGeom prst="rect">
              <a:avLst/>
            </a:prstGeom>
          </p:spPr>
          <p:txBody>
            <a:bodyPr anchor="t" rtlCol="false" tIns="203200" lIns="203200" bIns="203200" rIns="203200"/>
            <a:lstStyle/>
            <a:p>
              <a:pPr algn="ctr">
                <a:lnSpc>
                  <a:spcPts val="3919"/>
                </a:lnSpc>
              </a:pPr>
              <a:r>
                <a:rPr lang="en-US" sz="2799">
                  <a:solidFill>
                    <a:srgbClr val="FFFFFF"/>
                  </a:solidFill>
                  <a:latin typeface="Arimo Bold"/>
                </a:rPr>
                <a:t>EXTRACTIONS</a:t>
              </a:r>
            </a:p>
            <a:p>
              <a:pPr algn="ctr">
                <a:lnSpc>
                  <a:spcPts val="3919"/>
                </a:lnSpc>
              </a:pPr>
              <a:r>
                <a:rPr lang="en-US" sz="2799">
                  <a:solidFill>
                    <a:srgbClr val="FFFFFF"/>
                  </a:solidFill>
                  <a:latin typeface="Arimo Bold"/>
                </a:rPr>
                <a:t>CARACTERISTIQUES</a:t>
              </a:r>
            </a:p>
          </p:txBody>
        </p:sp>
      </p:grpSp>
      <p:grpSp>
        <p:nvGrpSpPr>
          <p:cNvPr name="Group 31" id="31"/>
          <p:cNvGrpSpPr/>
          <p:nvPr/>
        </p:nvGrpSpPr>
        <p:grpSpPr>
          <a:xfrm rot="0">
            <a:off x="7493954" y="7601771"/>
            <a:ext cx="4470055" cy="1524000"/>
            <a:chOff x="0" y="0"/>
            <a:chExt cx="5960074" cy="2032000"/>
          </a:xfrm>
        </p:grpSpPr>
        <p:sp>
          <p:nvSpPr>
            <p:cNvPr name="Freeform 32" id="32"/>
            <p:cNvSpPr/>
            <p:nvPr/>
          </p:nvSpPr>
          <p:spPr>
            <a:xfrm flipH="false" flipV="false" rot="0">
              <a:off x="0" y="0"/>
              <a:ext cx="5960073" cy="1930400"/>
            </a:xfrm>
            <a:custGeom>
              <a:avLst/>
              <a:gdLst/>
              <a:ahLst/>
              <a:cxnLst/>
              <a:rect r="r" b="b" t="t" l="l"/>
              <a:pathLst>
                <a:path h="1930400" w="5960073">
                  <a:moveTo>
                    <a:pt x="0" y="0"/>
                  </a:moveTo>
                  <a:lnTo>
                    <a:pt x="5960073" y="0"/>
                  </a:lnTo>
                  <a:lnTo>
                    <a:pt x="5960073" y="1930400"/>
                  </a:lnTo>
                  <a:lnTo>
                    <a:pt x="0" y="1930400"/>
                  </a:lnTo>
                  <a:close/>
                </a:path>
              </a:pathLst>
            </a:custGeom>
            <a:gradFill rotWithShape="true">
              <a:gsLst>
                <a:gs pos="0">
                  <a:srgbClr val="004AAD">
                    <a:alpha val="100000"/>
                  </a:srgbClr>
                </a:gs>
                <a:gs pos="100000">
                  <a:srgbClr val="CB6CE6">
                    <a:alpha val="100000"/>
                  </a:srgbClr>
                </a:gs>
              </a:gsLst>
              <a:lin ang="0"/>
            </a:gradFill>
          </p:spPr>
        </p:sp>
        <p:sp>
          <p:nvSpPr>
            <p:cNvPr name="Freeform 33" id="33"/>
            <p:cNvSpPr/>
            <p:nvPr/>
          </p:nvSpPr>
          <p:spPr>
            <a:xfrm flipH="false" flipV="false" rot="0">
              <a:off x="0" y="0"/>
              <a:ext cx="5960073" cy="2032000"/>
            </a:xfrm>
            <a:custGeom>
              <a:avLst/>
              <a:gdLst/>
              <a:ahLst/>
              <a:cxnLst/>
              <a:rect r="r" b="b" t="t" l="l"/>
              <a:pathLst>
                <a:path h="2032000" w="5960073">
                  <a:moveTo>
                    <a:pt x="0" y="1930400"/>
                  </a:moveTo>
                  <a:lnTo>
                    <a:pt x="5960073" y="1930400"/>
                  </a:lnTo>
                  <a:lnTo>
                    <a:pt x="5833073" y="2032000"/>
                  </a:lnTo>
                  <a:cubicBezTo>
                    <a:pt x="5833073" y="2032000"/>
                    <a:pt x="4842473" y="1955800"/>
                    <a:pt x="4740873" y="1955800"/>
                  </a:cubicBezTo>
                  <a:lnTo>
                    <a:pt x="1219200" y="1955800"/>
                  </a:lnTo>
                  <a:cubicBezTo>
                    <a:pt x="1117600" y="1955800"/>
                    <a:pt x="127000" y="2032000"/>
                    <a:pt x="127000" y="2032000"/>
                  </a:cubicBezTo>
                  <a:lnTo>
                    <a:pt x="0" y="1930400"/>
                  </a:lnTo>
                  <a:lnTo>
                    <a:pt x="0" y="0"/>
                  </a:lnTo>
                  <a:lnTo>
                    <a:pt x="5960073" y="0"/>
                  </a:lnTo>
                  <a:lnTo>
                    <a:pt x="5960073" y="1930400"/>
                  </a:lnTo>
                  <a:lnTo>
                    <a:pt x="12700" y="1930400"/>
                  </a:lnTo>
                  <a:lnTo>
                    <a:pt x="12700" y="1917700"/>
                  </a:lnTo>
                  <a:lnTo>
                    <a:pt x="5947373" y="1917700"/>
                  </a:lnTo>
                  <a:lnTo>
                    <a:pt x="5947373" y="12700"/>
                  </a:lnTo>
                  <a:lnTo>
                    <a:pt x="12700" y="12700"/>
                  </a:lnTo>
                  <a:lnTo>
                    <a:pt x="12700" y="1930400"/>
                  </a:lnTo>
                </a:path>
              </a:pathLst>
            </a:custGeom>
            <a:solidFill>
              <a:srgbClr val="394C60">
                <a:alpha val="9804"/>
              </a:srgbClr>
            </a:solidFill>
          </p:spPr>
        </p:sp>
        <p:sp>
          <p:nvSpPr>
            <p:cNvPr name="TextBox 34" id="34"/>
            <p:cNvSpPr txBox="true"/>
            <p:nvPr/>
          </p:nvSpPr>
          <p:spPr>
            <a:xfrm>
              <a:off x="0" y="-76200"/>
              <a:ext cx="5960074" cy="1549400"/>
            </a:xfrm>
            <a:prstGeom prst="rect">
              <a:avLst/>
            </a:prstGeom>
          </p:spPr>
          <p:txBody>
            <a:bodyPr anchor="t" rtlCol="false" tIns="203200" lIns="203200" bIns="203200" rIns="203200"/>
            <a:lstStyle/>
            <a:p>
              <a:pPr algn="ctr">
                <a:lnSpc>
                  <a:spcPts val="3919"/>
                </a:lnSpc>
              </a:pPr>
              <a:r>
                <a:rPr lang="en-US" sz="2799">
                  <a:solidFill>
                    <a:srgbClr val="FFFFFF"/>
                  </a:solidFill>
                  <a:latin typeface="Arimo Bold"/>
                </a:rPr>
                <a:t>CLASSIFICATION</a:t>
              </a:r>
            </a:p>
          </p:txBody>
        </p:sp>
      </p:grpSp>
      <p:sp>
        <p:nvSpPr>
          <p:cNvPr name="AutoShape 35" id="35"/>
          <p:cNvSpPr/>
          <p:nvPr/>
        </p:nvSpPr>
        <p:spPr>
          <a:xfrm flipH="true">
            <a:off x="7040632" y="4533900"/>
            <a:ext cx="5349488" cy="0"/>
          </a:xfrm>
          <a:prstGeom prst="line">
            <a:avLst/>
          </a:prstGeom>
          <a:ln cap="flat" w="85725">
            <a:solidFill>
              <a:srgbClr val="FFFFFF"/>
            </a:solidFill>
            <a:prstDash val="solid"/>
            <a:headEnd type="none" len="sm" w="sm"/>
            <a:tailEnd type="triangle" len="med" w="lg"/>
          </a:ln>
        </p:spPr>
      </p:sp>
      <p:sp>
        <p:nvSpPr>
          <p:cNvPr name="AutoShape 36" id="36"/>
          <p:cNvSpPr/>
          <p:nvPr/>
        </p:nvSpPr>
        <p:spPr>
          <a:xfrm>
            <a:off x="4912139" y="8363771"/>
            <a:ext cx="2581814" cy="0"/>
          </a:xfrm>
          <a:prstGeom prst="line">
            <a:avLst/>
          </a:prstGeom>
          <a:ln cap="flat" w="85725">
            <a:solidFill>
              <a:srgbClr val="FFFFFF"/>
            </a:solidFill>
            <a:prstDash val="solid"/>
            <a:headEnd type="none" len="sm" w="sm"/>
            <a:tailEnd type="triangle" len="med" w="lg"/>
          </a:ln>
        </p:spPr>
      </p:sp>
      <p:sp>
        <p:nvSpPr>
          <p:cNvPr name="AutoShape 37" id="37"/>
          <p:cNvSpPr/>
          <p:nvPr/>
        </p:nvSpPr>
        <p:spPr>
          <a:xfrm>
            <a:off x="7040632" y="1235621"/>
            <a:ext cx="5349488" cy="0"/>
          </a:xfrm>
          <a:prstGeom prst="line">
            <a:avLst/>
          </a:prstGeom>
          <a:ln cap="flat" w="85725">
            <a:solidFill>
              <a:srgbClr val="FFFFFF"/>
            </a:solidFill>
            <a:prstDash val="solid"/>
            <a:headEnd type="none" len="sm" w="sm"/>
            <a:tailEnd type="triangle" len="med" w="lg"/>
          </a:ln>
        </p:spPr>
      </p:sp>
      <p:sp>
        <p:nvSpPr>
          <p:cNvPr name="AutoShape 38" id="38"/>
          <p:cNvSpPr/>
          <p:nvPr/>
        </p:nvSpPr>
        <p:spPr>
          <a:xfrm>
            <a:off x="14561457" y="1622076"/>
            <a:ext cx="63691" cy="2149824"/>
          </a:xfrm>
          <a:prstGeom prst="line">
            <a:avLst/>
          </a:prstGeom>
          <a:ln cap="flat" w="85725">
            <a:solidFill>
              <a:srgbClr val="FFFFFF"/>
            </a:solidFill>
            <a:prstDash val="solid"/>
            <a:headEnd type="none" len="sm" w="sm"/>
            <a:tailEnd type="triangle" len="med" w="lg"/>
          </a:ln>
        </p:spPr>
      </p:sp>
      <p:sp>
        <p:nvSpPr>
          <p:cNvPr name="AutoShape 39" id="39"/>
          <p:cNvSpPr/>
          <p:nvPr/>
        </p:nvSpPr>
        <p:spPr>
          <a:xfrm flipH="true">
            <a:off x="2677112" y="5230219"/>
            <a:ext cx="2171337" cy="2239024"/>
          </a:xfrm>
          <a:prstGeom prst="line">
            <a:avLst/>
          </a:prstGeom>
          <a:ln cap="flat" w="85725">
            <a:solidFill>
              <a:srgbClr val="FFFFFF"/>
            </a:solidFill>
            <a:prstDash val="solid"/>
            <a:headEnd type="none" len="sm" w="sm"/>
            <a:tailEnd type="triangle" len="med" w="lg"/>
          </a:ln>
        </p:spPr>
      </p:sp>
      <p:grpSp>
        <p:nvGrpSpPr>
          <p:cNvPr name="Group 40" id="40"/>
          <p:cNvGrpSpPr/>
          <p:nvPr/>
        </p:nvGrpSpPr>
        <p:grpSpPr>
          <a:xfrm rot="0">
            <a:off x="13598220" y="7601771"/>
            <a:ext cx="4470055" cy="1524000"/>
            <a:chOff x="0" y="0"/>
            <a:chExt cx="5960074" cy="2032000"/>
          </a:xfrm>
        </p:grpSpPr>
        <p:sp>
          <p:nvSpPr>
            <p:cNvPr name="Freeform 41" id="41"/>
            <p:cNvSpPr/>
            <p:nvPr/>
          </p:nvSpPr>
          <p:spPr>
            <a:xfrm flipH="false" flipV="false" rot="0">
              <a:off x="0" y="0"/>
              <a:ext cx="5960073" cy="1930400"/>
            </a:xfrm>
            <a:custGeom>
              <a:avLst/>
              <a:gdLst/>
              <a:ahLst/>
              <a:cxnLst/>
              <a:rect r="r" b="b" t="t" l="l"/>
              <a:pathLst>
                <a:path h="1930400" w="5960073">
                  <a:moveTo>
                    <a:pt x="0" y="0"/>
                  </a:moveTo>
                  <a:lnTo>
                    <a:pt x="5960073" y="0"/>
                  </a:lnTo>
                  <a:lnTo>
                    <a:pt x="5960073" y="1930400"/>
                  </a:lnTo>
                  <a:lnTo>
                    <a:pt x="0" y="1930400"/>
                  </a:lnTo>
                  <a:close/>
                </a:path>
              </a:pathLst>
            </a:custGeom>
            <a:gradFill rotWithShape="true">
              <a:gsLst>
                <a:gs pos="0">
                  <a:srgbClr val="004AAD">
                    <a:alpha val="100000"/>
                  </a:srgbClr>
                </a:gs>
                <a:gs pos="100000">
                  <a:srgbClr val="CB6CE6">
                    <a:alpha val="100000"/>
                  </a:srgbClr>
                </a:gs>
              </a:gsLst>
              <a:lin ang="0"/>
            </a:gradFill>
          </p:spPr>
        </p:sp>
        <p:sp>
          <p:nvSpPr>
            <p:cNvPr name="Freeform 42" id="42"/>
            <p:cNvSpPr/>
            <p:nvPr/>
          </p:nvSpPr>
          <p:spPr>
            <a:xfrm flipH="false" flipV="false" rot="0">
              <a:off x="0" y="0"/>
              <a:ext cx="5960073" cy="2032000"/>
            </a:xfrm>
            <a:custGeom>
              <a:avLst/>
              <a:gdLst/>
              <a:ahLst/>
              <a:cxnLst/>
              <a:rect r="r" b="b" t="t" l="l"/>
              <a:pathLst>
                <a:path h="2032000" w="5960073">
                  <a:moveTo>
                    <a:pt x="0" y="1930400"/>
                  </a:moveTo>
                  <a:lnTo>
                    <a:pt x="5960073" y="1930400"/>
                  </a:lnTo>
                  <a:lnTo>
                    <a:pt x="5833073" y="2032000"/>
                  </a:lnTo>
                  <a:cubicBezTo>
                    <a:pt x="5833073" y="2032000"/>
                    <a:pt x="4842473" y="1955800"/>
                    <a:pt x="4740873" y="1955800"/>
                  </a:cubicBezTo>
                  <a:lnTo>
                    <a:pt x="1219200" y="1955800"/>
                  </a:lnTo>
                  <a:cubicBezTo>
                    <a:pt x="1117600" y="1955800"/>
                    <a:pt x="127000" y="2032000"/>
                    <a:pt x="127000" y="2032000"/>
                  </a:cubicBezTo>
                  <a:lnTo>
                    <a:pt x="0" y="1930400"/>
                  </a:lnTo>
                  <a:lnTo>
                    <a:pt x="0" y="0"/>
                  </a:lnTo>
                  <a:lnTo>
                    <a:pt x="5960073" y="0"/>
                  </a:lnTo>
                  <a:lnTo>
                    <a:pt x="5960073" y="1930400"/>
                  </a:lnTo>
                  <a:lnTo>
                    <a:pt x="12700" y="1930400"/>
                  </a:lnTo>
                  <a:lnTo>
                    <a:pt x="12700" y="1917700"/>
                  </a:lnTo>
                  <a:lnTo>
                    <a:pt x="5947373" y="1917700"/>
                  </a:lnTo>
                  <a:lnTo>
                    <a:pt x="5947373" y="12700"/>
                  </a:lnTo>
                  <a:lnTo>
                    <a:pt x="12700" y="12700"/>
                  </a:lnTo>
                  <a:lnTo>
                    <a:pt x="12700" y="1930400"/>
                  </a:lnTo>
                </a:path>
              </a:pathLst>
            </a:custGeom>
            <a:solidFill>
              <a:srgbClr val="394C60">
                <a:alpha val="9804"/>
              </a:srgbClr>
            </a:solidFill>
          </p:spPr>
        </p:sp>
        <p:sp>
          <p:nvSpPr>
            <p:cNvPr name="TextBox 43" id="43"/>
            <p:cNvSpPr txBox="true"/>
            <p:nvPr/>
          </p:nvSpPr>
          <p:spPr>
            <a:xfrm>
              <a:off x="0" y="-76200"/>
              <a:ext cx="5960074" cy="1549400"/>
            </a:xfrm>
            <a:prstGeom prst="rect">
              <a:avLst/>
            </a:prstGeom>
          </p:spPr>
          <p:txBody>
            <a:bodyPr anchor="t" rtlCol="false" tIns="203200" lIns="203200" bIns="203200" rIns="203200"/>
            <a:lstStyle/>
            <a:p>
              <a:pPr algn="ctr">
                <a:lnSpc>
                  <a:spcPts val="3919"/>
                </a:lnSpc>
              </a:pPr>
              <a:r>
                <a:rPr lang="en-US" sz="2799">
                  <a:solidFill>
                    <a:srgbClr val="FFFFFF"/>
                  </a:solidFill>
                  <a:latin typeface="Arimo Bold"/>
                </a:rPr>
                <a:t>RESULTAT</a:t>
              </a:r>
            </a:p>
          </p:txBody>
        </p:sp>
      </p:grpSp>
      <p:sp>
        <p:nvSpPr>
          <p:cNvPr name="AutoShape 44" id="44"/>
          <p:cNvSpPr/>
          <p:nvPr/>
        </p:nvSpPr>
        <p:spPr>
          <a:xfrm>
            <a:off x="11554506" y="8363771"/>
            <a:ext cx="2043714" cy="0"/>
          </a:xfrm>
          <a:prstGeom prst="line">
            <a:avLst/>
          </a:prstGeom>
          <a:ln cap="flat" w="85725">
            <a:solidFill>
              <a:srgbClr val="FFFFFF"/>
            </a:solidFill>
            <a:prstDash val="solid"/>
            <a:headEnd type="none" len="sm" w="sm"/>
            <a:tailEnd type="triangle" len="med" w="lg"/>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AE0"/>
        </a:solidFill>
      </p:bgPr>
    </p:bg>
    <p:spTree>
      <p:nvGrpSpPr>
        <p:cNvPr id="1" name=""/>
        <p:cNvGrpSpPr/>
        <p:nvPr/>
      </p:nvGrpSpPr>
      <p:grpSpPr>
        <a:xfrm>
          <a:off x="0" y="0"/>
          <a:ext cx="0" cy="0"/>
          <a:chOff x="0" y="0"/>
          <a:chExt cx="0" cy="0"/>
        </a:xfrm>
      </p:grpSpPr>
      <p:sp>
        <p:nvSpPr>
          <p:cNvPr name="AutoShape 2" id="2"/>
          <p:cNvSpPr/>
          <p:nvPr/>
        </p:nvSpPr>
        <p:spPr>
          <a:xfrm flipV="true">
            <a:off x="5982627" y="2068601"/>
            <a:ext cx="2144737" cy="1602797"/>
          </a:xfrm>
          <a:prstGeom prst="line">
            <a:avLst/>
          </a:prstGeom>
          <a:ln cap="flat" w="57150">
            <a:solidFill>
              <a:srgbClr val="5F6F52"/>
            </a:solidFill>
            <a:prstDash val="solid"/>
            <a:headEnd type="none" len="sm" w="sm"/>
            <a:tailEnd type="none" len="sm" w="sm"/>
          </a:ln>
        </p:spPr>
      </p:sp>
      <p:sp>
        <p:nvSpPr>
          <p:cNvPr name="Freeform 3" id="3"/>
          <p:cNvSpPr/>
          <p:nvPr/>
        </p:nvSpPr>
        <p:spPr>
          <a:xfrm flipH="false" flipV="false" rot="0">
            <a:off x="4069857" y="7793821"/>
            <a:ext cx="1912769" cy="1912769"/>
          </a:xfrm>
          <a:custGeom>
            <a:avLst/>
            <a:gdLst/>
            <a:ahLst/>
            <a:cxnLst/>
            <a:rect r="r" b="b" t="t" l="l"/>
            <a:pathLst>
              <a:path h="1912769" w="1912769">
                <a:moveTo>
                  <a:pt x="0" y="0"/>
                </a:moveTo>
                <a:lnTo>
                  <a:pt x="1912770" y="0"/>
                </a:lnTo>
                <a:lnTo>
                  <a:pt x="1912770" y="1912769"/>
                </a:lnTo>
                <a:lnTo>
                  <a:pt x="0" y="19127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284838" y="-1442795"/>
            <a:ext cx="1912769" cy="1912769"/>
          </a:xfrm>
          <a:custGeom>
            <a:avLst/>
            <a:gdLst/>
            <a:ahLst/>
            <a:cxnLst/>
            <a:rect r="r" b="b" t="t" l="l"/>
            <a:pathLst>
              <a:path h="1912769" w="1912769">
                <a:moveTo>
                  <a:pt x="0" y="0"/>
                </a:moveTo>
                <a:lnTo>
                  <a:pt x="1912769" y="0"/>
                </a:lnTo>
                <a:lnTo>
                  <a:pt x="1912769" y="1912769"/>
                </a:lnTo>
                <a:lnTo>
                  <a:pt x="0" y="19127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658967" y="935821"/>
            <a:ext cx="7856575" cy="785657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sp>
        <p:sp>
          <p:nvSpPr>
            <p:cNvPr name="TextBox 7" id="7"/>
            <p:cNvSpPr txBox="true"/>
            <p:nvPr/>
          </p:nvSpPr>
          <p:spPr>
            <a:xfrm>
              <a:off x="76200" y="-76200"/>
              <a:ext cx="660400" cy="812800"/>
            </a:xfrm>
            <a:prstGeom prst="rect">
              <a:avLst/>
            </a:prstGeom>
          </p:spPr>
          <p:txBody>
            <a:bodyPr anchor="ctr" rtlCol="false" tIns="50800" lIns="50800" bIns="50800" rIns="50800"/>
            <a:lstStyle/>
            <a:p>
              <a:pPr algn="ctr">
                <a:lnSpc>
                  <a:spcPts val="10501"/>
                </a:lnSpc>
              </a:pPr>
              <a:r>
                <a:rPr lang="en-US" sz="7501">
                  <a:solidFill>
                    <a:srgbClr val="FFFFFF"/>
                  </a:solidFill>
                  <a:latin typeface="Kollektif Bold Italics"/>
                </a:rPr>
                <a:t>Pre-traitement</a:t>
              </a:r>
            </a:p>
          </p:txBody>
        </p:sp>
      </p:grpSp>
      <p:grpSp>
        <p:nvGrpSpPr>
          <p:cNvPr name="Group 8" id="8"/>
          <p:cNvGrpSpPr/>
          <p:nvPr/>
        </p:nvGrpSpPr>
        <p:grpSpPr>
          <a:xfrm rot="0">
            <a:off x="-458676" y="419641"/>
            <a:ext cx="2812387" cy="281238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FAE0"/>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80664" y="681499"/>
            <a:ext cx="2256363" cy="225636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F6F52"/>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7674070" y="819268"/>
            <a:ext cx="1980825" cy="198082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604B">
                <a:alpha val="14902"/>
              </a:srgbClr>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7664545" y="790693"/>
            <a:ext cx="1858600" cy="185860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9B388"/>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8127364" y="1227665"/>
            <a:ext cx="932960" cy="984655"/>
          </a:xfrm>
          <a:custGeom>
            <a:avLst/>
            <a:gdLst/>
            <a:ahLst/>
            <a:cxnLst/>
            <a:rect r="r" b="b" t="t" l="l"/>
            <a:pathLst>
              <a:path h="984655" w="932960">
                <a:moveTo>
                  <a:pt x="0" y="0"/>
                </a:moveTo>
                <a:lnTo>
                  <a:pt x="932961" y="0"/>
                </a:lnTo>
                <a:lnTo>
                  <a:pt x="932961" y="984655"/>
                </a:lnTo>
                <a:lnTo>
                  <a:pt x="0" y="9846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5943536" y="7707538"/>
            <a:ext cx="6524742" cy="6524742"/>
          </a:xfrm>
          <a:custGeom>
            <a:avLst/>
            <a:gdLst/>
            <a:ahLst/>
            <a:cxnLst/>
            <a:rect r="r" b="b" t="t" l="l"/>
            <a:pathLst>
              <a:path h="6524742" w="6524742">
                <a:moveTo>
                  <a:pt x="0" y="0"/>
                </a:moveTo>
                <a:lnTo>
                  <a:pt x="6524742" y="0"/>
                </a:lnTo>
                <a:lnTo>
                  <a:pt x="6524742" y="6524742"/>
                </a:lnTo>
                <a:lnTo>
                  <a:pt x="0" y="6524742"/>
                </a:lnTo>
                <a:lnTo>
                  <a:pt x="0" y="0"/>
                </a:lnTo>
                <a:close/>
              </a:path>
            </a:pathLst>
          </a:custGeom>
          <a:blipFill>
            <a:blip r:embed="rId6">
              <a:alphaModFix amt="36000"/>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1564845" y="-4603289"/>
            <a:ext cx="7436699" cy="7436699"/>
          </a:xfrm>
          <a:custGeom>
            <a:avLst/>
            <a:gdLst/>
            <a:ahLst/>
            <a:cxnLst/>
            <a:rect r="r" b="b" t="t" l="l"/>
            <a:pathLst>
              <a:path h="7436699" w="7436699">
                <a:moveTo>
                  <a:pt x="0" y="0"/>
                </a:moveTo>
                <a:lnTo>
                  <a:pt x="7436699" y="0"/>
                </a:lnTo>
                <a:lnTo>
                  <a:pt x="7436699" y="7436699"/>
                </a:lnTo>
                <a:lnTo>
                  <a:pt x="0" y="7436699"/>
                </a:lnTo>
                <a:lnTo>
                  <a:pt x="0" y="0"/>
                </a:lnTo>
                <a:close/>
              </a:path>
            </a:pathLst>
          </a:custGeom>
          <a:blipFill>
            <a:blip r:embed="rId6">
              <a:alphaModFix amt="21999"/>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16984533" y="7141159"/>
            <a:ext cx="1016189" cy="1016189"/>
          </a:xfrm>
          <a:custGeom>
            <a:avLst/>
            <a:gdLst/>
            <a:ahLst/>
            <a:cxnLst/>
            <a:rect r="r" b="b" t="t" l="l"/>
            <a:pathLst>
              <a:path h="1016189" w="1016189">
                <a:moveTo>
                  <a:pt x="0" y="0"/>
                </a:moveTo>
                <a:lnTo>
                  <a:pt x="1016190" y="0"/>
                </a:lnTo>
                <a:lnTo>
                  <a:pt x="1016190" y="1016190"/>
                </a:lnTo>
                <a:lnTo>
                  <a:pt x="0" y="10161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16984533" y="8242111"/>
            <a:ext cx="1016189" cy="1016189"/>
          </a:xfrm>
          <a:custGeom>
            <a:avLst/>
            <a:gdLst/>
            <a:ahLst/>
            <a:cxnLst/>
            <a:rect r="r" b="b" t="t" l="l"/>
            <a:pathLst>
              <a:path h="1016189" w="1016189">
                <a:moveTo>
                  <a:pt x="0" y="0"/>
                </a:moveTo>
                <a:lnTo>
                  <a:pt x="1016190" y="0"/>
                </a:lnTo>
                <a:lnTo>
                  <a:pt x="1016190" y="1016189"/>
                </a:lnTo>
                <a:lnTo>
                  <a:pt x="0" y="101618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5" id="25"/>
          <p:cNvSpPr/>
          <p:nvPr/>
        </p:nvSpPr>
        <p:spPr>
          <a:xfrm flipH="false" flipV="false" rot="0">
            <a:off x="554405" y="8505895"/>
            <a:ext cx="635172" cy="1347845"/>
          </a:xfrm>
          <a:custGeom>
            <a:avLst/>
            <a:gdLst/>
            <a:ahLst/>
            <a:cxnLst/>
            <a:rect r="r" b="b" t="t" l="l"/>
            <a:pathLst>
              <a:path h="1347845" w="635172">
                <a:moveTo>
                  <a:pt x="0" y="0"/>
                </a:moveTo>
                <a:lnTo>
                  <a:pt x="635172" y="0"/>
                </a:lnTo>
                <a:lnTo>
                  <a:pt x="635172" y="1347845"/>
                </a:lnTo>
                <a:lnTo>
                  <a:pt x="0" y="13478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6" id="26"/>
          <p:cNvSpPr/>
          <p:nvPr/>
        </p:nvSpPr>
        <p:spPr>
          <a:xfrm flipH="false" flipV="false" rot="0">
            <a:off x="7674070" y="3856213"/>
            <a:ext cx="9028881" cy="5583090"/>
          </a:xfrm>
          <a:custGeom>
            <a:avLst/>
            <a:gdLst/>
            <a:ahLst/>
            <a:cxnLst/>
            <a:rect r="r" b="b" t="t" l="l"/>
            <a:pathLst>
              <a:path h="5583090" w="9028881">
                <a:moveTo>
                  <a:pt x="0" y="0"/>
                </a:moveTo>
                <a:lnTo>
                  <a:pt x="9028881" y="0"/>
                </a:lnTo>
                <a:lnTo>
                  <a:pt x="9028881" y="5583090"/>
                </a:lnTo>
                <a:lnTo>
                  <a:pt x="0" y="5583090"/>
                </a:lnTo>
                <a:lnTo>
                  <a:pt x="0" y="0"/>
                </a:lnTo>
                <a:close/>
              </a:path>
            </a:pathLst>
          </a:custGeom>
          <a:blipFill>
            <a:blip r:embed="rId12"/>
            <a:stretch>
              <a:fillRect l="-2225" t="0" r="-14373" b="0"/>
            </a:stretch>
          </a:blipFill>
        </p:spPr>
      </p:sp>
      <p:sp>
        <p:nvSpPr>
          <p:cNvPr name="TextBox 27" id="27"/>
          <p:cNvSpPr txBox="true"/>
          <p:nvPr/>
        </p:nvSpPr>
        <p:spPr>
          <a:xfrm rot="0">
            <a:off x="9825870" y="704968"/>
            <a:ext cx="5641416" cy="570273"/>
          </a:xfrm>
          <a:prstGeom prst="rect">
            <a:avLst/>
          </a:prstGeom>
        </p:spPr>
        <p:txBody>
          <a:bodyPr anchor="t" rtlCol="false" tIns="0" lIns="0" bIns="0" rIns="0">
            <a:spAutoFit/>
          </a:bodyPr>
          <a:lstStyle/>
          <a:p>
            <a:pPr algn="l">
              <a:lnSpc>
                <a:spcPts val="4267"/>
              </a:lnSpc>
            </a:pPr>
            <a:r>
              <a:rPr lang="en-US" sz="3048">
                <a:solidFill>
                  <a:srgbClr val="B99470"/>
                </a:solidFill>
                <a:latin typeface="Futura Bold"/>
              </a:rPr>
              <a:t>Filtre Gaussien</a:t>
            </a:r>
          </a:p>
        </p:txBody>
      </p:sp>
      <p:sp>
        <p:nvSpPr>
          <p:cNvPr name="TextBox 28" id="28"/>
          <p:cNvSpPr txBox="true"/>
          <p:nvPr/>
        </p:nvSpPr>
        <p:spPr>
          <a:xfrm rot="0">
            <a:off x="9825870" y="1346997"/>
            <a:ext cx="6682414" cy="1797050"/>
          </a:xfrm>
          <a:prstGeom prst="rect">
            <a:avLst/>
          </a:prstGeom>
        </p:spPr>
        <p:txBody>
          <a:bodyPr anchor="t" rtlCol="false" tIns="0" lIns="0" bIns="0" rIns="0">
            <a:spAutoFit/>
          </a:bodyPr>
          <a:lstStyle/>
          <a:p>
            <a:pPr algn="l">
              <a:lnSpc>
                <a:spcPts val="2800"/>
              </a:lnSpc>
            </a:pPr>
            <a:r>
              <a:rPr lang="en-US" sz="2000">
                <a:solidFill>
                  <a:srgbClr val="54604B"/>
                </a:solidFill>
                <a:latin typeface="Futura"/>
              </a:rPr>
              <a:t>Le filtre Gaussien est un outil de lissage d'image qui réduit le bruit et les détails en utilisant une matrice convolutée basée sur la fonction Gaussienne, qui distribue le poids de manière équilibrée autour du pixel central en fonction de la proximité pour produire un effet de flou.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AE0"/>
        </a:solidFill>
      </p:bgPr>
    </p:bg>
    <p:spTree>
      <p:nvGrpSpPr>
        <p:cNvPr id="1" name=""/>
        <p:cNvGrpSpPr/>
        <p:nvPr/>
      </p:nvGrpSpPr>
      <p:grpSpPr>
        <a:xfrm>
          <a:off x="0" y="0"/>
          <a:ext cx="0" cy="0"/>
          <a:chOff x="0" y="0"/>
          <a:chExt cx="0" cy="0"/>
        </a:xfrm>
      </p:grpSpPr>
      <p:grpSp>
        <p:nvGrpSpPr>
          <p:cNvPr name="Group 2" id="2"/>
          <p:cNvGrpSpPr/>
          <p:nvPr/>
        </p:nvGrpSpPr>
        <p:grpSpPr>
          <a:xfrm rot="0">
            <a:off x="-510756" y="-358119"/>
            <a:ext cx="19309513" cy="3164936"/>
            <a:chOff x="0" y="0"/>
            <a:chExt cx="5085633" cy="833563"/>
          </a:xfrm>
        </p:grpSpPr>
        <p:sp>
          <p:nvSpPr>
            <p:cNvPr name="Freeform 3" id="3"/>
            <p:cNvSpPr/>
            <p:nvPr/>
          </p:nvSpPr>
          <p:spPr>
            <a:xfrm flipH="false" flipV="false" rot="0">
              <a:off x="0" y="0"/>
              <a:ext cx="5085633" cy="833563"/>
            </a:xfrm>
            <a:custGeom>
              <a:avLst/>
              <a:gdLst/>
              <a:ahLst/>
              <a:cxnLst/>
              <a:rect r="r" b="b" t="t" l="l"/>
              <a:pathLst>
                <a:path h="833563" w="5085633">
                  <a:moveTo>
                    <a:pt x="0" y="0"/>
                  </a:moveTo>
                  <a:lnTo>
                    <a:pt x="5085633" y="0"/>
                  </a:lnTo>
                  <a:lnTo>
                    <a:pt x="5085633" y="833563"/>
                  </a:lnTo>
                  <a:lnTo>
                    <a:pt x="0" y="833563"/>
                  </a:lnTo>
                  <a:close/>
                </a:path>
              </a:pathLst>
            </a:custGeom>
            <a:solidFill>
              <a:srgbClr val="54604B"/>
            </a:solidFill>
          </p:spPr>
        </p:sp>
        <p:sp>
          <p:nvSpPr>
            <p:cNvPr name="TextBox 4" id="4"/>
            <p:cNvSpPr txBox="true"/>
            <p:nvPr/>
          </p:nvSpPr>
          <p:spPr>
            <a:xfrm>
              <a:off x="0" y="-38100"/>
              <a:ext cx="5085633" cy="87166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943536" y="7707538"/>
            <a:ext cx="6524742" cy="6524742"/>
          </a:xfrm>
          <a:custGeom>
            <a:avLst/>
            <a:gdLst/>
            <a:ahLst/>
            <a:cxnLst/>
            <a:rect r="r" b="b" t="t" l="l"/>
            <a:pathLst>
              <a:path h="6524742" w="6524742">
                <a:moveTo>
                  <a:pt x="0" y="0"/>
                </a:moveTo>
                <a:lnTo>
                  <a:pt x="6524742" y="0"/>
                </a:lnTo>
                <a:lnTo>
                  <a:pt x="6524742" y="6524742"/>
                </a:lnTo>
                <a:lnTo>
                  <a:pt x="0" y="6524742"/>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49240" y="1301133"/>
            <a:ext cx="3011369" cy="3011369"/>
          </a:xfrm>
          <a:custGeom>
            <a:avLst/>
            <a:gdLst/>
            <a:ahLst/>
            <a:cxnLst/>
            <a:rect r="r" b="b" t="t" l="l"/>
            <a:pathLst>
              <a:path h="3011369" w="3011369">
                <a:moveTo>
                  <a:pt x="0" y="0"/>
                </a:moveTo>
                <a:lnTo>
                  <a:pt x="3011369" y="0"/>
                </a:lnTo>
                <a:lnTo>
                  <a:pt x="3011369" y="3011369"/>
                </a:lnTo>
                <a:lnTo>
                  <a:pt x="0" y="3011369"/>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751205" y="-358119"/>
            <a:ext cx="1016189" cy="1016189"/>
          </a:xfrm>
          <a:custGeom>
            <a:avLst/>
            <a:gdLst/>
            <a:ahLst/>
            <a:cxnLst/>
            <a:rect r="r" b="b" t="t" l="l"/>
            <a:pathLst>
              <a:path h="1016189" w="1016189">
                <a:moveTo>
                  <a:pt x="0" y="0"/>
                </a:moveTo>
                <a:lnTo>
                  <a:pt x="1016190" y="0"/>
                </a:lnTo>
                <a:lnTo>
                  <a:pt x="1016190" y="1016190"/>
                </a:lnTo>
                <a:lnTo>
                  <a:pt x="0" y="10161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751205" y="742833"/>
            <a:ext cx="1016189" cy="1016189"/>
          </a:xfrm>
          <a:custGeom>
            <a:avLst/>
            <a:gdLst/>
            <a:ahLst/>
            <a:cxnLst/>
            <a:rect r="r" b="b" t="t" l="l"/>
            <a:pathLst>
              <a:path h="1016189" w="1016189">
                <a:moveTo>
                  <a:pt x="0" y="0"/>
                </a:moveTo>
                <a:lnTo>
                  <a:pt x="1016190" y="0"/>
                </a:lnTo>
                <a:lnTo>
                  <a:pt x="1016190" y="1016189"/>
                </a:lnTo>
                <a:lnTo>
                  <a:pt x="0" y="1016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400000">
            <a:off x="1044543" y="128344"/>
            <a:ext cx="635172" cy="1347845"/>
          </a:xfrm>
          <a:custGeom>
            <a:avLst/>
            <a:gdLst/>
            <a:ahLst/>
            <a:cxnLst/>
            <a:rect r="r" b="b" t="t" l="l"/>
            <a:pathLst>
              <a:path h="1347845" w="635172">
                <a:moveTo>
                  <a:pt x="0" y="0"/>
                </a:moveTo>
                <a:lnTo>
                  <a:pt x="635172" y="0"/>
                </a:lnTo>
                <a:lnTo>
                  <a:pt x="635172" y="1347846"/>
                </a:lnTo>
                <a:lnTo>
                  <a:pt x="0" y="1347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688206" y="3656689"/>
            <a:ext cx="8321462" cy="5189330"/>
          </a:xfrm>
          <a:custGeom>
            <a:avLst/>
            <a:gdLst/>
            <a:ahLst/>
            <a:cxnLst/>
            <a:rect r="r" b="b" t="t" l="l"/>
            <a:pathLst>
              <a:path h="5189330" w="8321462">
                <a:moveTo>
                  <a:pt x="0" y="0"/>
                </a:moveTo>
                <a:lnTo>
                  <a:pt x="8321462" y="0"/>
                </a:lnTo>
                <a:lnTo>
                  <a:pt x="8321462" y="5189330"/>
                </a:lnTo>
                <a:lnTo>
                  <a:pt x="0" y="5189330"/>
                </a:lnTo>
                <a:lnTo>
                  <a:pt x="0" y="0"/>
                </a:lnTo>
                <a:close/>
              </a:path>
            </a:pathLst>
          </a:custGeom>
          <a:blipFill>
            <a:blip r:embed="rId8"/>
            <a:stretch>
              <a:fillRect l="0" t="0" r="0" b="0"/>
            </a:stretch>
          </a:blipFill>
        </p:spPr>
      </p:sp>
      <p:sp>
        <p:nvSpPr>
          <p:cNvPr name="Freeform 11" id="11"/>
          <p:cNvSpPr/>
          <p:nvPr/>
        </p:nvSpPr>
        <p:spPr>
          <a:xfrm flipH="false" flipV="false" rot="0">
            <a:off x="9445933" y="3656689"/>
            <a:ext cx="8321462" cy="5189330"/>
          </a:xfrm>
          <a:custGeom>
            <a:avLst/>
            <a:gdLst/>
            <a:ahLst/>
            <a:cxnLst/>
            <a:rect r="r" b="b" t="t" l="l"/>
            <a:pathLst>
              <a:path h="5189330" w="8321462">
                <a:moveTo>
                  <a:pt x="0" y="0"/>
                </a:moveTo>
                <a:lnTo>
                  <a:pt x="8321462" y="0"/>
                </a:lnTo>
                <a:lnTo>
                  <a:pt x="8321462" y="5189330"/>
                </a:lnTo>
                <a:lnTo>
                  <a:pt x="0" y="5189330"/>
                </a:lnTo>
                <a:lnTo>
                  <a:pt x="0" y="0"/>
                </a:lnTo>
                <a:close/>
              </a:path>
            </a:pathLst>
          </a:custGeom>
          <a:blipFill>
            <a:blip r:embed="rId9"/>
            <a:stretch>
              <a:fillRect l="0" t="0" r="0" b="0"/>
            </a:stretch>
          </a:blipFill>
        </p:spPr>
      </p:sp>
      <p:sp>
        <p:nvSpPr>
          <p:cNvPr name="TextBox 12" id="12"/>
          <p:cNvSpPr txBox="true"/>
          <p:nvPr/>
        </p:nvSpPr>
        <p:spPr>
          <a:xfrm rot="0">
            <a:off x="2824821" y="697492"/>
            <a:ext cx="12638359" cy="1820544"/>
          </a:xfrm>
          <a:prstGeom prst="rect">
            <a:avLst/>
          </a:prstGeom>
        </p:spPr>
        <p:txBody>
          <a:bodyPr anchor="t" rtlCol="false" tIns="0" lIns="0" bIns="0" rIns="0">
            <a:spAutoFit/>
          </a:bodyPr>
          <a:lstStyle/>
          <a:p>
            <a:pPr algn="ctr" marL="0" indent="0" lvl="0">
              <a:lnSpc>
                <a:spcPts val="7280"/>
              </a:lnSpc>
              <a:spcBef>
                <a:spcPct val="0"/>
              </a:spcBef>
            </a:pPr>
            <a:r>
              <a:rPr lang="en-US" sz="5200">
                <a:solidFill>
                  <a:srgbClr val="FEFAE0"/>
                </a:solidFill>
                <a:latin typeface="Kollektif Bold"/>
              </a:rPr>
              <a:t>SEGMENTATION ET OPERATIONS MORPHOLOGIQUES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AE0"/>
        </a:solidFill>
      </p:bgPr>
    </p:bg>
    <p:spTree>
      <p:nvGrpSpPr>
        <p:cNvPr id="1" name=""/>
        <p:cNvGrpSpPr/>
        <p:nvPr/>
      </p:nvGrpSpPr>
      <p:grpSpPr>
        <a:xfrm>
          <a:off x="0" y="0"/>
          <a:ext cx="0" cy="0"/>
          <a:chOff x="0" y="0"/>
          <a:chExt cx="0" cy="0"/>
        </a:xfrm>
      </p:grpSpPr>
      <p:grpSp>
        <p:nvGrpSpPr>
          <p:cNvPr name="Group 2" id="2"/>
          <p:cNvGrpSpPr/>
          <p:nvPr/>
        </p:nvGrpSpPr>
        <p:grpSpPr>
          <a:xfrm rot="0">
            <a:off x="-510756" y="-358119"/>
            <a:ext cx="19309513" cy="2717890"/>
            <a:chOff x="0" y="0"/>
            <a:chExt cx="5085633" cy="715823"/>
          </a:xfrm>
        </p:grpSpPr>
        <p:sp>
          <p:nvSpPr>
            <p:cNvPr name="Freeform 3" id="3"/>
            <p:cNvSpPr/>
            <p:nvPr/>
          </p:nvSpPr>
          <p:spPr>
            <a:xfrm flipH="false" flipV="false" rot="0">
              <a:off x="0" y="0"/>
              <a:ext cx="5085633" cy="715823"/>
            </a:xfrm>
            <a:custGeom>
              <a:avLst/>
              <a:gdLst/>
              <a:ahLst/>
              <a:cxnLst/>
              <a:rect r="r" b="b" t="t" l="l"/>
              <a:pathLst>
                <a:path h="715823" w="5085633">
                  <a:moveTo>
                    <a:pt x="0" y="0"/>
                  </a:moveTo>
                  <a:lnTo>
                    <a:pt x="5085633" y="0"/>
                  </a:lnTo>
                  <a:lnTo>
                    <a:pt x="5085633" y="715823"/>
                  </a:lnTo>
                  <a:lnTo>
                    <a:pt x="0" y="715823"/>
                  </a:lnTo>
                  <a:close/>
                </a:path>
              </a:pathLst>
            </a:custGeom>
            <a:solidFill>
              <a:srgbClr val="54604B"/>
            </a:solidFill>
          </p:spPr>
        </p:sp>
        <p:sp>
          <p:nvSpPr>
            <p:cNvPr name="TextBox 4" id="4"/>
            <p:cNvSpPr txBox="true"/>
            <p:nvPr/>
          </p:nvSpPr>
          <p:spPr>
            <a:xfrm>
              <a:off x="0" y="-38100"/>
              <a:ext cx="5085633" cy="75392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943536" y="7707538"/>
            <a:ext cx="6524742" cy="6524742"/>
          </a:xfrm>
          <a:custGeom>
            <a:avLst/>
            <a:gdLst/>
            <a:ahLst/>
            <a:cxnLst/>
            <a:rect r="r" b="b" t="t" l="l"/>
            <a:pathLst>
              <a:path h="6524742" w="6524742">
                <a:moveTo>
                  <a:pt x="0" y="0"/>
                </a:moveTo>
                <a:lnTo>
                  <a:pt x="6524742" y="0"/>
                </a:lnTo>
                <a:lnTo>
                  <a:pt x="6524742" y="6524742"/>
                </a:lnTo>
                <a:lnTo>
                  <a:pt x="0" y="6524742"/>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49240" y="1301133"/>
            <a:ext cx="3011369" cy="3011369"/>
          </a:xfrm>
          <a:custGeom>
            <a:avLst/>
            <a:gdLst/>
            <a:ahLst/>
            <a:cxnLst/>
            <a:rect r="r" b="b" t="t" l="l"/>
            <a:pathLst>
              <a:path h="3011369" w="3011369">
                <a:moveTo>
                  <a:pt x="0" y="0"/>
                </a:moveTo>
                <a:lnTo>
                  <a:pt x="3011369" y="0"/>
                </a:lnTo>
                <a:lnTo>
                  <a:pt x="3011369" y="3011369"/>
                </a:lnTo>
                <a:lnTo>
                  <a:pt x="0" y="3011369"/>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751205" y="-358119"/>
            <a:ext cx="1016189" cy="1016189"/>
          </a:xfrm>
          <a:custGeom>
            <a:avLst/>
            <a:gdLst/>
            <a:ahLst/>
            <a:cxnLst/>
            <a:rect r="r" b="b" t="t" l="l"/>
            <a:pathLst>
              <a:path h="1016189" w="1016189">
                <a:moveTo>
                  <a:pt x="0" y="0"/>
                </a:moveTo>
                <a:lnTo>
                  <a:pt x="1016190" y="0"/>
                </a:lnTo>
                <a:lnTo>
                  <a:pt x="1016190" y="1016190"/>
                </a:lnTo>
                <a:lnTo>
                  <a:pt x="0" y="10161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6751205" y="742833"/>
            <a:ext cx="1016189" cy="1016189"/>
          </a:xfrm>
          <a:custGeom>
            <a:avLst/>
            <a:gdLst/>
            <a:ahLst/>
            <a:cxnLst/>
            <a:rect r="r" b="b" t="t" l="l"/>
            <a:pathLst>
              <a:path h="1016189" w="1016189">
                <a:moveTo>
                  <a:pt x="0" y="0"/>
                </a:moveTo>
                <a:lnTo>
                  <a:pt x="1016190" y="0"/>
                </a:lnTo>
                <a:lnTo>
                  <a:pt x="1016190" y="1016189"/>
                </a:lnTo>
                <a:lnTo>
                  <a:pt x="0" y="10161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5400000">
            <a:off x="1044543" y="128344"/>
            <a:ext cx="635172" cy="1347845"/>
          </a:xfrm>
          <a:custGeom>
            <a:avLst/>
            <a:gdLst/>
            <a:ahLst/>
            <a:cxnLst/>
            <a:rect r="r" b="b" t="t" l="l"/>
            <a:pathLst>
              <a:path h="1347845" w="635172">
                <a:moveTo>
                  <a:pt x="0" y="0"/>
                </a:moveTo>
                <a:lnTo>
                  <a:pt x="635172" y="0"/>
                </a:lnTo>
                <a:lnTo>
                  <a:pt x="635172" y="1347846"/>
                </a:lnTo>
                <a:lnTo>
                  <a:pt x="0" y="1347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028700" y="2359771"/>
            <a:ext cx="7463017" cy="4064185"/>
          </a:xfrm>
          <a:custGeom>
            <a:avLst/>
            <a:gdLst/>
            <a:ahLst/>
            <a:cxnLst/>
            <a:rect r="r" b="b" t="t" l="l"/>
            <a:pathLst>
              <a:path h="4064185" w="7463017">
                <a:moveTo>
                  <a:pt x="0" y="0"/>
                </a:moveTo>
                <a:lnTo>
                  <a:pt x="7463017" y="0"/>
                </a:lnTo>
                <a:lnTo>
                  <a:pt x="7463017" y="4064185"/>
                </a:lnTo>
                <a:lnTo>
                  <a:pt x="0" y="4064185"/>
                </a:lnTo>
                <a:lnTo>
                  <a:pt x="0" y="0"/>
                </a:lnTo>
                <a:close/>
              </a:path>
            </a:pathLst>
          </a:custGeom>
          <a:blipFill>
            <a:blip r:embed="rId8"/>
            <a:stretch>
              <a:fillRect l="0" t="0" r="0" b="-21807"/>
            </a:stretch>
          </a:blipFill>
        </p:spPr>
      </p:sp>
      <p:sp>
        <p:nvSpPr>
          <p:cNvPr name="Freeform 11" id="11"/>
          <p:cNvSpPr/>
          <p:nvPr/>
        </p:nvSpPr>
        <p:spPr>
          <a:xfrm flipH="false" flipV="false" rot="0">
            <a:off x="9288189" y="2445496"/>
            <a:ext cx="7463017" cy="4064185"/>
          </a:xfrm>
          <a:custGeom>
            <a:avLst/>
            <a:gdLst/>
            <a:ahLst/>
            <a:cxnLst/>
            <a:rect r="r" b="b" t="t" l="l"/>
            <a:pathLst>
              <a:path h="4064185" w="7463017">
                <a:moveTo>
                  <a:pt x="0" y="0"/>
                </a:moveTo>
                <a:lnTo>
                  <a:pt x="7463016" y="0"/>
                </a:lnTo>
                <a:lnTo>
                  <a:pt x="7463016" y="4064185"/>
                </a:lnTo>
                <a:lnTo>
                  <a:pt x="0" y="4064185"/>
                </a:lnTo>
                <a:lnTo>
                  <a:pt x="0" y="0"/>
                </a:lnTo>
                <a:close/>
              </a:path>
            </a:pathLst>
          </a:custGeom>
          <a:blipFill>
            <a:blip r:embed="rId9"/>
            <a:stretch>
              <a:fillRect l="0" t="0" r="0" b="-21807"/>
            </a:stretch>
          </a:blipFill>
        </p:spPr>
      </p:sp>
      <p:sp>
        <p:nvSpPr>
          <p:cNvPr name="Freeform 12" id="12"/>
          <p:cNvSpPr/>
          <p:nvPr/>
        </p:nvSpPr>
        <p:spPr>
          <a:xfrm flipH="false" flipV="false" rot="0">
            <a:off x="1028700" y="6604931"/>
            <a:ext cx="7463017" cy="4950468"/>
          </a:xfrm>
          <a:custGeom>
            <a:avLst/>
            <a:gdLst/>
            <a:ahLst/>
            <a:cxnLst/>
            <a:rect r="r" b="b" t="t" l="l"/>
            <a:pathLst>
              <a:path h="4950468" w="7463017">
                <a:moveTo>
                  <a:pt x="0" y="0"/>
                </a:moveTo>
                <a:lnTo>
                  <a:pt x="7463017" y="0"/>
                </a:lnTo>
                <a:lnTo>
                  <a:pt x="7463017" y="4950467"/>
                </a:lnTo>
                <a:lnTo>
                  <a:pt x="0" y="4950467"/>
                </a:lnTo>
                <a:lnTo>
                  <a:pt x="0" y="0"/>
                </a:lnTo>
                <a:close/>
              </a:path>
            </a:pathLst>
          </a:custGeom>
          <a:blipFill>
            <a:blip r:embed="rId10"/>
            <a:stretch>
              <a:fillRect l="0" t="0" r="0" b="0"/>
            </a:stretch>
          </a:blipFill>
        </p:spPr>
      </p:sp>
      <p:sp>
        <p:nvSpPr>
          <p:cNvPr name="Freeform 13" id="13"/>
          <p:cNvSpPr/>
          <p:nvPr/>
        </p:nvSpPr>
        <p:spPr>
          <a:xfrm flipH="false" flipV="false" rot="0">
            <a:off x="9288189" y="6604931"/>
            <a:ext cx="7463017" cy="4950468"/>
          </a:xfrm>
          <a:custGeom>
            <a:avLst/>
            <a:gdLst/>
            <a:ahLst/>
            <a:cxnLst/>
            <a:rect r="r" b="b" t="t" l="l"/>
            <a:pathLst>
              <a:path h="4950468" w="7463017">
                <a:moveTo>
                  <a:pt x="0" y="0"/>
                </a:moveTo>
                <a:lnTo>
                  <a:pt x="7463016" y="0"/>
                </a:lnTo>
                <a:lnTo>
                  <a:pt x="7463016" y="4950467"/>
                </a:lnTo>
                <a:lnTo>
                  <a:pt x="0" y="4950467"/>
                </a:lnTo>
                <a:lnTo>
                  <a:pt x="0" y="0"/>
                </a:lnTo>
                <a:close/>
              </a:path>
            </a:pathLst>
          </a:custGeom>
          <a:blipFill>
            <a:blip r:embed="rId11"/>
            <a:stretch>
              <a:fillRect l="0" t="0" r="0" b="0"/>
            </a:stretch>
          </a:blipFill>
        </p:spPr>
      </p:sp>
      <p:sp>
        <p:nvSpPr>
          <p:cNvPr name="TextBox 14" id="14"/>
          <p:cNvSpPr txBox="true"/>
          <p:nvPr/>
        </p:nvSpPr>
        <p:spPr>
          <a:xfrm rot="0">
            <a:off x="2824821" y="338474"/>
            <a:ext cx="12638359" cy="1820544"/>
          </a:xfrm>
          <a:prstGeom prst="rect">
            <a:avLst/>
          </a:prstGeom>
        </p:spPr>
        <p:txBody>
          <a:bodyPr anchor="t" rtlCol="false" tIns="0" lIns="0" bIns="0" rIns="0">
            <a:spAutoFit/>
          </a:bodyPr>
          <a:lstStyle/>
          <a:p>
            <a:pPr algn="ctr" marL="0" indent="0" lvl="0">
              <a:lnSpc>
                <a:spcPts val="7280"/>
              </a:lnSpc>
              <a:spcBef>
                <a:spcPct val="0"/>
              </a:spcBef>
            </a:pPr>
            <a:r>
              <a:rPr lang="en-US" sz="5200">
                <a:solidFill>
                  <a:srgbClr val="FEFAE0"/>
                </a:solidFill>
                <a:latin typeface="Kollektif Bold"/>
              </a:rPr>
              <a:t>SEGMENTATION ET OPERATIONS MORPHOLOGIQUES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DAGFJ5AMlEU</dc:identifier>
  <dcterms:modified xsi:type="dcterms:W3CDTF">2011-08-01T06:04:30Z</dcterms:modified>
  <cp:revision>1</cp:revision>
  <dc:title>Green Pastel Simple Sales Strategy Group Project Presentation</dc:title>
</cp:coreProperties>
</file>